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media/image5.jpg" ContentType="image/jpeg"/>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media/image7.jpg" ContentType="image/jpeg"/>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media/image8.JPG" ContentType="image/jpeg"/>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9"/>
  </p:notesMasterIdLst>
  <p:sldIdLst>
    <p:sldId id="256" r:id="rId2"/>
    <p:sldId id="258" r:id="rId3"/>
    <p:sldId id="259" r:id="rId4"/>
    <p:sldId id="262" r:id="rId5"/>
    <p:sldId id="272" r:id="rId6"/>
    <p:sldId id="273" r:id="rId7"/>
    <p:sldId id="260" r:id="rId8"/>
    <p:sldId id="261" r:id="rId9"/>
    <p:sldId id="264" r:id="rId10"/>
    <p:sldId id="267" r:id="rId11"/>
    <p:sldId id="268" r:id="rId12"/>
    <p:sldId id="266" r:id="rId13"/>
    <p:sldId id="270" r:id="rId14"/>
    <p:sldId id="269" r:id="rId15"/>
    <p:sldId id="275" r:id="rId16"/>
    <p:sldId id="274" r:id="rId17"/>
    <p:sldId id="26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5" autoAdjust="0"/>
    <p:restoredTop sz="92634" autoAdjust="0"/>
  </p:normalViewPr>
  <p:slideViewPr>
    <p:cSldViewPr snapToGrid="0">
      <p:cViewPr varScale="1">
        <p:scale>
          <a:sx n="106" d="100"/>
          <a:sy n="106" d="100"/>
        </p:scale>
        <p:origin x="61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72146F-737E-4C3D-80C0-CB1494ECC693}"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79B56BC2-6F3F-4AA9-859A-C529B98178A3}">
      <dgm:prSet/>
      <dgm:spPr/>
      <dgm:t>
        <a:bodyPr/>
        <a:lstStyle/>
        <a:p>
          <a:r>
            <a:rPr lang="en-US"/>
            <a:t>Delimit</a:t>
          </a:r>
        </a:p>
      </dgm:t>
    </dgm:pt>
    <dgm:pt modelId="{1B206B0A-9EAA-48B0-B998-6810F53ED7D0}" type="parTrans" cxnId="{34FC7A91-66E8-444F-8C2A-5389296734CF}">
      <dgm:prSet/>
      <dgm:spPr/>
      <dgm:t>
        <a:bodyPr/>
        <a:lstStyle/>
        <a:p>
          <a:endParaRPr lang="en-US"/>
        </a:p>
      </dgm:t>
    </dgm:pt>
    <dgm:pt modelId="{94E9AEEA-B30F-4974-AB72-DFA5D0246089}" type="sibTrans" cxnId="{34FC7A91-66E8-444F-8C2A-5389296734CF}">
      <dgm:prSet/>
      <dgm:spPr/>
      <dgm:t>
        <a:bodyPr/>
        <a:lstStyle/>
        <a:p>
          <a:endParaRPr lang="en-US"/>
        </a:p>
      </dgm:t>
    </dgm:pt>
    <dgm:pt modelId="{613A23FD-F2CC-4374-98EF-373087DBA725}">
      <dgm:prSet/>
      <dgm:spPr/>
      <dgm:t>
        <a:bodyPr/>
        <a:lstStyle/>
        <a:p>
          <a:r>
            <a:rPr lang="en-US"/>
            <a:t>Clarify</a:t>
          </a:r>
        </a:p>
      </dgm:t>
    </dgm:pt>
    <dgm:pt modelId="{0FFAED67-A702-43D0-9B19-9EA3E1ED83AD}" type="parTrans" cxnId="{51D1BBD9-C953-42BB-BCDD-59CE07273B07}">
      <dgm:prSet/>
      <dgm:spPr/>
      <dgm:t>
        <a:bodyPr/>
        <a:lstStyle/>
        <a:p>
          <a:endParaRPr lang="en-US"/>
        </a:p>
      </dgm:t>
    </dgm:pt>
    <dgm:pt modelId="{92ADAB5E-8ED5-49CD-A833-4858F02A520A}" type="sibTrans" cxnId="{51D1BBD9-C953-42BB-BCDD-59CE07273B07}">
      <dgm:prSet/>
      <dgm:spPr/>
      <dgm:t>
        <a:bodyPr/>
        <a:lstStyle/>
        <a:p>
          <a:endParaRPr lang="en-US"/>
        </a:p>
      </dgm:t>
    </dgm:pt>
    <dgm:pt modelId="{CC540870-C4AA-4F68-A2AD-CAC4AB8BE2D4}">
      <dgm:prSet/>
      <dgm:spPr/>
      <dgm:t>
        <a:bodyPr/>
        <a:lstStyle/>
        <a:p>
          <a:r>
            <a:rPr lang="en-US"/>
            <a:t>Resolve</a:t>
          </a:r>
        </a:p>
      </dgm:t>
    </dgm:pt>
    <dgm:pt modelId="{C66A0D84-2823-4C41-9EFA-A8693AD39DFD}" type="parTrans" cxnId="{7ED73042-2C8D-4D60-A434-AF8E10D87C26}">
      <dgm:prSet/>
      <dgm:spPr/>
      <dgm:t>
        <a:bodyPr/>
        <a:lstStyle/>
        <a:p>
          <a:endParaRPr lang="en-US"/>
        </a:p>
      </dgm:t>
    </dgm:pt>
    <dgm:pt modelId="{2DB788C6-4BA9-4BA0-8B54-3FA0374A6221}" type="sibTrans" cxnId="{7ED73042-2C8D-4D60-A434-AF8E10D87C26}">
      <dgm:prSet/>
      <dgm:spPr/>
      <dgm:t>
        <a:bodyPr/>
        <a:lstStyle/>
        <a:p>
          <a:endParaRPr lang="en-US"/>
        </a:p>
      </dgm:t>
    </dgm:pt>
    <dgm:pt modelId="{EB7C637C-8B99-4FC9-B1C9-DB73918EE3E5}" type="pres">
      <dgm:prSet presAssocID="{3572146F-737E-4C3D-80C0-CB1494ECC693}" presName="linear" presStyleCnt="0">
        <dgm:presLayoutVars>
          <dgm:animLvl val="lvl"/>
          <dgm:resizeHandles val="exact"/>
        </dgm:presLayoutVars>
      </dgm:prSet>
      <dgm:spPr/>
    </dgm:pt>
    <dgm:pt modelId="{27EBF4C7-1112-4C7F-AC13-8F50054F1330}" type="pres">
      <dgm:prSet presAssocID="{79B56BC2-6F3F-4AA9-859A-C529B98178A3}" presName="parentText" presStyleLbl="node1" presStyleIdx="0" presStyleCnt="3">
        <dgm:presLayoutVars>
          <dgm:chMax val="0"/>
          <dgm:bulletEnabled val="1"/>
        </dgm:presLayoutVars>
      </dgm:prSet>
      <dgm:spPr/>
    </dgm:pt>
    <dgm:pt modelId="{227A52AE-303A-4EA4-AF5A-0A1D5F161B4A}" type="pres">
      <dgm:prSet presAssocID="{94E9AEEA-B30F-4974-AB72-DFA5D0246089}" presName="spacer" presStyleCnt="0"/>
      <dgm:spPr/>
    </dgm:pt>
    <dgm:pt modelId="{9741FC37-DC07-44DC-A5B3-47A69F025519}" type="pres">
      <dgm:prSet presAssocID="{613A23FD-F2CC-4374-98EF-373087DBA725}" presName="parentText" presStyleLbl="node1" presStyleIdx="1" presStyleCnt="3">
        <dgm:presLayoutVars>
          <dgm:chMax val="0"/>
          <dgm:bulletEnabled val="1"/>
        </dgm:presLayoutVars>
      </dgm:prSet>
      <dgm:spPr/>
    </dgm:pt>
    <dgm:pt modelId="{47B11CE4-C182-4C38-AE65-801EB1D344CB}" type="pres">
      <dgm:prSet presAssocID="{92ADAB5E-8ED5-49CD-A833-4858F02A520A}" presName="spacer" presStyleCnt="0"/>
      <dgm:spPr/>
    </dgm:pt>
    <dgm:pt modelId="{50061D6A-EE75-4A04-8504-6C989CFD6169}" type="pres">
      <dgm:prSet presAssocID="{CC540870-C4AA-4F68-A2AD-CAC4AB8BE2D4}" presName="parentText" presStyleLbl="node1" presStyleIdx="2" presStyleCnt="3">
        <dgm:presLayoutVars>
          <dgm:chMax val="0"/>
          <dgm:bulletEnabled val="1"/>
        </dgm:presLayoutVars>
      </dgm:prSet>
      <dgm:spPr/>
    </dgm:pt>
  </dgm:ptLst>
  <dgm:cxnLst>
    <dgm:cxn modelId="{7ED73042-2C8D-4D60-A434-AF8E10D87C26}" srcId="{3572146F-737E-4C3D-80C0-CB1494ECC693}" destId="{CC540870-C4AA-4F68-A2AD-CAC4AB8BE2D4}" srcOrd="2" destOrd="0" parTransId="{C66A0D84-2823-4C41-9EFA-A8693AD39DFD}" sibTransId="{2DB788C6-4BA9-4BA0-8B54-3FA0374A6221}"/>
    <dgm:cxn modelId="{E28BEE46-4B42-48AD-AB74-C147A8D6F5DF}" type="presOf" srcId="{613A23FD-F2CC-4374-98EF-373087DBA725}" destId="{9741FC37-DC07-44DC-A5B3-47A69F025519}" srcOrd="0" destOrd="0" presId="urn:microsoft.com/office/officeart/2005/8/layout/vList2"/>
    <dgm:cxn modelId="{34FC7A91-66E8-444F-8C2A-5389296734CF}" srcId="{3572146F-737E-4C3D-80C0-CB1494ECC693}" destId="{79B56BC2-6F3F-4AA9-859A-C529B98178A3}" srcOrd="0" destOrd="0" parTransId="{1B206B0A-9EAA-48B0-B998-6810F53ED7D0}" sibTransId="{94E9AEEA-B30F-4974-AB72-DFA5D0246089}"/>
    <dgm:cxn modelId="{72C4F8AD-73B0-4AE9-A17C-360A2D1A8E5E}" type="presOf" srcId="{CC540870-C4AA-4F68-A2AD-CAC4AB8BE2D4}" destId="{50061D6A-EE75-4A04-8504-6C989CFD6169}" srcOrd="0" destOrd="0" presId="urn:microsoft.com/office/officeart/2005/8/layout/vList2"/>
    <dgm:cxn modelId="{51D1BBD9-C953-42BB-BCDD-59CE07273B07}" srcId="{3572146F-737E-4C3D-80C0-CB1494ECC693}" destId="{613A23FD-F2CC-4374-98EF-373087DBA725}" srcOrd="1" destOrd="0" parTransId="{0FFAED67-A702-43D0-9B19-9EA3E1ED83AD}" sibTransId="{92ADAB5E-8ED5-49CD-A833-4858F02A520A}"/>
    <dgm:cxn modelId="{4AB8D1DC-C3A2-4E0B-B235-0C3DDBA4BAAC}" type="presOf" srcId="{79B56BC2-6F3F-4AA9-859A-C529B98178A3}" destId="{27EBF4C7-1112-4C7F-AC13-8F50054F1330}" srcOrd="0" destOrd="0" presId="urn:microsoft.com/office/officeart/2005/8/layout/vList2"/>
    <dgm:cxn modelId="{FB8D52E0-A68C-4968-9FA6-77AF5BFA4158}" type="presOf" srcId="{3572146F-737E-4C3D-80C0-CB1494ECC693}" destId="{EB7C637C-8B99-4FC9-B1C9-DB73918EE3E5}" srcOrd="0" destOrd="0" presId="urn:microsoft.com/office/officeart/2005/8/layout/vList2"/>
    <dgm:cxn modelId="{ED6FF953-DD80-4DEE-B3B9-B4E072B5B5D1}" type="presParOf" srcId="{EB7C637C-8B99-4FC9-B1C9-DB73918EE3E5}" destId="{27EBF4C7-1112-4C7F-AC13-8F50054F1330}" srcOrd="0" destOrd="0" presId="urn:microsoft.com/office/officeart/2005/8/layout/vList2"/>
    <dgm:cxn modelId="{38CE9D2F-F1F9-47C0-B5EC-4B04B73134F2}" type="presParOf" srcId="{EB7C637C-8B99-4FC9-B1C9-DB73918EE3E5}" destId="{227A52AE-303A-4EA4-AF5A-0A1D5F161B4A}" srcOrd="1" destOrd="0" presId="urn:microsoft.com/office/officeart/2005/8/layout/vList2"/>
    <dgm:cxn modelId="{0F7A6788-DACC-4EC9-9E8E-F02ABD0D38C6}" type="presParOf" srcId="{EB7C637C-8B99-4FC9-B1C9-DB73918EE3E5}" destId="{9741FC37-DC07-44DC-A5B3-47A69F025519}" srcOrd="2" destOrd="0" presId="urn:microsoft.com/office/officeart/2005/8/layout/vList2"/>
    <dgm:cxn modelId="{88CB15FB-222E-4EBE-8E77-4B2F4AAF7F62}" type="presParOf" srcId="{EB7C637C-8B99-4FC9-B1C9-DB73918EE3E5}" destId="{47B11CE4-C182-4C38-AE65-801EB1D344CB}" srcOrd="3" destOrd="0" presId="urn:microsoft.com/office/officeart/2005/8/layout/vList2"/>
    <dgm:cxn modelId="{8F52C076-5DA1-4307-8B0B-FB192D15DDD7}" type="presParOf" srcId="{EB7C637C-8B99-4FC9-B1C9-DB73918EE3E5}" destId="{50061D6A-EE75-4A04-8504-6C989CFD6169}" srcOrd="4"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809A9F-4C78-4916-B113-F3F84FBDB127}" type="doc">
      <dgm:prSet loTypeId="urn:microsoft.com/office/officeart/2005/8/layout/matrix3" loCatId="matrix" qsTypeId="urn:microsoft.com/office/officeart/2005/8/quickstyle/simple5" qsCatId="simple" csTypeId="urn:microsoft.com/office/officeart/2005/8/colors/accent6_2" csCatId="accent6" phldr="1"/>
      <dgm:spPr/>
      <dgm:t>
        <a:bodyPr/>
        <a:lstStyle/>
        <a:p>
          <a:endParaRPr lang="en-US"/>
        </a:p>
      </dgm:t>
    </dgm:pt>
    <dgm:pt modelId="{EAE0582D-5E87-4D9A-BDE0-2F8537F66341}">
      <dgm:prSet/>
      <dgm:spPr/>
      <dgm:t>
        <a:bodyPr/>
        <a:lstStyle/>
        <a:p>
          <a:r>
            <a:rPr lang="en-US" b="1"/>
            <a:t>Conflict: </a:t>
          </a:r>
          <a:r>
            <a:rPr lang="en-US"/>
            <a:t>patient behaviors that can result in harm</a:t>
          </a:r>
        </a:p>
      </dgm:t>
    </dgm:pt>
    <dgm:pt modelId="{9FD2D8AD-6774-411A-953A-34FD76974294}" type="parTrans" cxnId="{C87ED2B9-0BAC-4A2A-B5DD-0A297BA89505}">
      <dgm:prSet/>
      <dgm:spPr/>
      <dgm:t>
        <a:bodyPr/>
        <a:lstStyle/>
        <a:p>
          <a:endParaRPr lang="en-US"/>
        </a:p>
      </dgm:t>
    </dgm:pt>
    <dgm:pt modelId="{FD2CF232-13EA-4707-8241-0A0929738B7D}" type="sibTrans" cxnId="{C87ED2B9-0BAC-4A2A-B5DD-0A297BA89505}">
      <dgm:prSet/>
      <dgm:spPr/>
      <dgm:t>
        <a:bodyPr/>
        <a:lstStyle/>
        <a:p>
          <a:endParaRPr lang="en-US"/>
        </a:p>
      </dgm:t>
    </dgm:pt>
    <dgm:pt modelId="{57ECE333-DED6-4AAF-B892-2A7285B356B9}">
      <dgm:prSet/>
      <dgm:spPr/>
      <dgm:t>
        <a:bodyPr/>
        <a:lstStyle/>
        <a:p>
          <a:r>
            <a:rPr lang="en-US" b="1"/>
            <a:t>Containment: </a:t>
          </a:r>
          <a:r>
            <a:rPr lang="en-US"/>
            <a:t>methods that staff use to control difficulties </a:t>
          </a:r>
        </a:p>
      </dgm:t>
    </dgm:pt>
    <dgm:pt modelId="{18C89A90-0BD9-4046-B5A3-737181AD7136}" type="parTrans" cxnId="{F7B05FBC-A24D-4C11-9829-BA3AFBE252D3}">
      <dgm:prSet/>
      <dgm:spPr/>
      <dgm:t>
        <a:bodyPr/>
        <a:lstStyle/>
        <a:p>
          <a:endParaRPr lang="en-US"/>
        </a:p>
      </dgm:t>
    </dgm:pt>
    <dgm:pt modelId="{83642D91-6D27-4C13-8911-23014D791802}" type="sibTrans" cxnId="{F7B05FBC-A24D-4C11-9829-BA3AFBE252D3}">
      <dgm:prSet/>
      <dgm:spPr/>
      <dgm:t>
        <a:bodyPr/>
        <a:lstStyle/>
        <a:p>
          <a:endParaRPr lang="en-US"/>
        </a:p>
      </dgm:t>
    </dgm:pt>
    <dgm:pt modelId="{A3669828-9AEE-4FC8-B8C9-BF69D368EA86}">
      <dgm:prSet/>
      <dgm:spPr/>
      <dgm:t>
        <a:bodyPr/>
        <a:lstStyle/>
        <a:p>
          <a:r>
            <a:rPr lang="en-US" b="1"/>
            <a:t>Flashpoint: </a:t>
          </a:r>
          <a:r>
            <a:rPr lang="en-US"/>
            <a:t>situation where things could go wrong</a:t>
          </a:r>
        </a:p>
      </dgm:t>
    </dgm:pt>
    <dgm:pt modelId="{4BCFB887-BBF9-44DD-87C8-62CBD583F816}" type="parTrans" cxnId="{B5037059-BF40-4002-8179-B2EB1B45F1BA}">
      <dgm:prSet/>
      <dgm:spPr/>
      <dgm:t>
        <a:bodyPr/>
        <a:lstStyle/>
        <a:p>
          <a:endParaRPr lang="en-US"/>
        </a:p>
      </dgm:t>
    </dgm:pt>
    <dgm:pt modelId="{39541466-E02F-4836-865B-B897E847DFE9}" type="sibTrans" cxnId="{B5037059-BF40-4002-8179-B2EB1B45F1BA}">
      <dgm:prSet/>
      <dgm:spPr/>
      <dgm:t>
        <a:bodyPr/>
        <a:lstStyle/>
        <a:p>
          <a:endParaRPr lang="en-US"/>
        </a:p>
      </dgm:t>
    </dgm:pt>
    <dgm:pt modelId="{51841C32-03E5-4324-85F6-905FBD1306C0}">
      <dgm:prSet/>
      <dgm:spPr/>
      <dgm:t>
        <a:bodyPr/>
        <a:lstStyle/>
        <a:p>
          <a:r>
            <a:rPr lang="en-US" b="1" dirty="0"/>
            <a:t>Originating domains: </a:t>
          </a:r>
          <a:r>
            <a:rPr lang="en-US" dirty="0"/>
            <a:t>aspects known to create flashpoints</a:t>
          </a:r>
        </a:p>
      </dgm:t>
    </dgm:pt>
    <dgm:pt modelId="{1FA49778-5DEC-45B1-99DB-0D8F6D37A95F}" type="parTrans" cxnId="{A43B5EBF-CEBE-4253-8598-6F5C88DD57D0}">
      <dgm:prSet/>
      <dgm:spPr/>
      <dgm:t>
        <a:bodyPr/>
        <a:lstStyle/>
        <a:p>
          <a:endParaRPr lang="en-US"/>
        </a:p>
      </dgm:t>
    </dgm:pt>
    <dgm:pt modelId="{2078263A-43DD-4581-88A6-A064D65AB598}" type="sibTrans" cxnId="{A43B5EBF-CEBE-4253-8598-6F5C88DD57D0}">
      <dgm:prSet/>
      <dgm:spPr/>
      <dgm:t>
        <a:bodyPr/>
        <a:lstStyle/>
        <a:p>
          <a:endParaRPr lang="en-US"/>
        </a:p>
      </dgm:t>
    </dgm:pt>
    <dgm:pt modelId="{EABC8E5C-BA49-4A5C-8899-4DE0690BA029}" type="pres">
      <dgm:prSet presAssocID="{DF809A9F-4C78-4916-B113-F3F84FBDB127}" presName="matrix" presStyleCnt="0">
        <dgm:presLayoutVars>
          <dgm:chMax val="1"/>
          <dgm:dir/>
          <dgm:resizeHandles val="exact"/>
        </dgm:presLayoutVars>
      </dgm:prSet>
      <dgm:spPr/>
    </dgm:pt>
    <dgm:pt modelId="{FD5681C0-C1FB-4D53-B902-E2A373B99639}" type="pres">
      <dgm:prSet presAssocID="{DF809A9F-4C78-4916-B113-F3F84FBDB127}" presName="diamond" presStyleLbl="bgShp" presStyleIdx="0" presStyleCnt="1"/>
      <dgm:spPr/>
    </dgm:pt>
    <dgm:pt modelId="{3125E5BC-08C0-4841-BF8F-777FDBF20B0B}" type="pres">
      <dgm:prSet presAssocID="{DF809A9F-4C78-4916-B113-F3F84FBDB127}" presName="quad1" presStyleLbl="node1" presStyleIdx="0" presStyleCnt="4">
        <dgm:presLayoutVars>
          <dgm:chMax val="0"/>
          <dgm:chPref val="0"/>
          <dgm:bulletEnabled val="1"/>
        </dgm:presLayoutVars>
      </dgm:prSet>
      <dgm:spPr/>
    </dgm:pt>
    <dgm:pt modelId="{F119640D-D157-4E79-8144-D47181D4C025}" type="pres">
      <dgm:prSet presAssocID="{DF809A9F-4C78-4916-B113-F3F84FBDB127}" presName="quad2" presStyleLbl="node1" presStyleIdx="1" presStyleCnt="4">
        <dgm:presLayoutVars>
          <dgm:chMax val="0"/>
          <dgm:chPref val="0"/>
          <dgm:bulletEnabled val="1"/>
        </dgm:presLayoutVars>
      </dgm:prSet>
      <dgm:spPr/>
    </dgm:pt>
    <dgm:pt modelId="{9DE6B796-9657-4D6C-8C13-79BB6A8E2F40}" type="pres">
      <dgm:prSet presAssocID="{DF809A9F-4C78-4916-B113-F3F84FBDB127}" presName="quad3" presStyleLbl="node1" presStyleIdx="2" presStyleCnt="4">
        <dgm:presLayoutVars>
          <dgm:chMax val="0"/>
          <dgm:chPref val="0"/>
          <dgm:bulletEnabled val="1"/>
        </dgm:presLayoutVars>
      </dgm:prSet>
      <dgm:spPr/>
    </dgm:pt>
    <dgm:pt modelId="{9A4B0F25-81CC-4B70-8B97-8852793720A8}" type="pres">
      <dgm:prSet presAssocID="{DF809A9F-4C78-4916-B113-F3F84FBDB127}" presName="quad4" presStyleLbl="node1" presStyleIdx="3" presStyleCnt="4">
        <dgm:presLayoutVars>
          <dgm:chMax val="0"/>
          <dgm:chPref val="0"/>
          <dgm:bulletEnabled val="1"/>
        </dgm:presLayoutVars>
      </dgm:prSet>
      <dgm:spPr/>
    </dgm:pt>
  </dgm:ptLst>
  <dgm:cxnLst>
    <dgm:cxn modelId="{BA486409-7C77-4AF1-A3B4-04B41EBEE011}" type="presOf" srcId="{57ECE333-DED6-4AAF-B892-2A7285B356B9}" destId="{F119640D-D157-4E79-8144-D47181D4C025}" srcOrd="0" destOrd="0" presId="urn:microsoft.com/office/officeart/2005/8/layout/matrix3"/>
    <dgm:cxn modelId="{DCEE514A-4A92-4AB4-85A5-1E570C550FCD}" type="presOf" srcId="{EAE0582D-5E87-4D9A-BDE0-2F8537F66341}" destId="{3125E5BC-08C0-4841-BF8F-777FDBF20B0B}" srcOrd="0" destOrd="0" presId="urn:microsoft.com/office/officeart/2005/8/layout/matrix3"/>
    <dgm:cxn modelId="{D5CDD456-F6FF-4513-96C2-B80BDB5FC96C}" type="presOf" srcId="{DF809A9F-4C78-4916-B113-F3F84FBDB127}" destId="{EABC8E5C-BA49-4A5C-8899-4DE0690BA029}" srcOrd="0" destOrd="0" presId="urn:microsoft.com/office/officeart/2005/8/layout/matrix3"/>
    <dgm:cxn modelId="{65FC9C58-7E21-414A-B4D3-F27DC84D6863}" type="presOf" srcId="{51841C32-03E5-4324-85F6-905FBD1306C0}" destId="{9A4B0F25-81CC-4B70-8B97-8852793720A8}" srcOrd="0" destOrd="0" presId="urn:microsoft.com/office/officeart/2005/8/layout/matrix3"/>
    <dgm:cxn modelId="{B5037059-BF40-4002-8179-B2EB1B45F1BA}" srcId="{DF809A9F-4C78-4916-B113-F3F84FBDB127}" destId="{A3669828-9AEE-4FC8-B8C9-BF69D368EA86}" srcOrd="2" destOrd="0" parTransId="{4BCFB887-BBF9-44DD-87C8-62CBD583F816}" sibTransId="{39541466-E02F-4836-865B-B897E847DFE9}"/>
    <dgm:cxn modelId="{C87ED2B9-0BAC-4A2A-B5DD-0A297BA89505}" srcId="{DF809A9F-4C78-4916-B113-F3F84FBDB127}" destId="{EAE0582D-5E87-4D9A-BDE0-2F8537F66341}" srcOrd="0" destOrd="0" parTransId="{9FD2D8AD-6774-411A-953A-34FD76974294}" sibTransId="{FD2CF232-13EA-4707-8241-0A0929738B7D}"/>
    <dgm:cxn modelId="{F7B05FBC-A24D-4C11-9829-BA3AFBE252D3}" srcId="{DF809A9F-4C78-4916-B113-F3F84FBDB127}" destId="{57ECE333-DED6-4AAF-B892-2A7285B356B9}" srcOrd="1" destOrd="0" parTransId="{18C89A90-0BD9-4046-B5A3-737181AD7136}" sibTransId="{83642D91-6D27-4C13-8911-23014D791802}"/>
    <dgm:cxn modelId="{A43B5EBF-CEBE-4253-8598-6F5C88DD57D0}" srcId="{DF809A9F-4C78-4916-B113-F3F84FBDB127}" destId="{51841C32-03E5-4324-85F6-905FBD1306C0}" srcOrd="3" destOrd="0" parTransId="{1FA49778-5DEC-45B1-99DB-0D8F6D37A95F}" sibTransId="{2078263A-43DD-4581-88A6-A064D65AB598}"/>
    <dgm:cxn modelId="{8F83DDF7-8550-45BC-96A3-AEC89529D507}" type="presOf" srcId="{A3669828-9AEE-4FC8-B8C9-BF69D368EA86}" destId="{9DE6B796-9657-4D6C-8C13-79BB6A8E2F40}" srcOrd="0" destOrd="0" presId="urn:microsoft.com/office/officeart/2005/8/layout/matrix3"/>
    <dgm:cxn modelId="{C7150E35-5134-4303-A28A-9937772CBAF2}" type="presParOf" srcId="{EABC8E5C-BA49-4A5C-8899-4DE0690BA029}" destId="{FD5681C0-C1FB-4D53-B902-E2A373B99639}" srcOrd="0" destOrd="0" presId="urn:microsoft.com/office/officeart/2005/8/layout/matrix3"/>
    <dgm:cxn modelId="{25C6A431-4EDB-42A0-84E4-B313D32F690D}" type="presParOf" srcId="{EABC8E5C-BA49-4A5C-8899-4DE0690BA029}" destId="{3125E5BC-08C0-4841-BF8F-777FDBF20B0B}" srcOrd="1" destOrd="0" presId="urn:microsoft.com/office/officeart/2005/8/layout/matrix3"/>
    <dgm:cxn modelId="{36639986-4482-4655-9BC6-234CFBCFCA26}" type="presParOf" srcId="{EABC8E5C-BA49-4A5C-8899-4DE0690BA029}" destId="{F119640D-D157-4E79-8144-D47181D4C025}" srcOrd="2" destOrd="0" presId="urn:microsoft.com/office/officeart/2005/8/layout/matrix3"/>
    <dgm:cxn modelId="{626DBB1D-FA36-4FB1-8178-B9E335E5B062}" type="presParOf" srcId="{EABC8E5C-BA49-4A5C-8899-4DE0690BA029}" destId="{9DE6B796-9657-4D6C-8C13-79BB6A8E2F40}" srcOrd="3" destOrd="0" presId="urn:microsoft.com/office/officeart/2005/8/layout/matrix3"/>
    <dgm:cxn modelId="{A9882520-0A2C-4DEA-A69D-695C1B8ACF17}" type="presParOf" srcId="{EABC8E5C-BA49-4A5C-8899-4DE0690BA029}" destId="{9A4B0F25-81CC-4B70-8B97-8852793720A8}" srcOrd="4" destOrd="0" presId="urn:microsoft.com/office/officeart/2005/8/layout/matrix3"/>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FE29152-2BC5-4A90-8365-89ABC35984E1}" type="doc">
      <dgm:prSet loTypeId="urn:microsoft.com/office/officeart/2005/8/layout/default" loCatId="list" qsTypeId="urn:microsoft.com/office/officeart/2005/8/quickstyle/simple2" qsCatId="simple" csTypeId="urn:microsoft.com/office/officeart/2005/8/colors/colorful5" csCatId="colorful"/>
      <dgm:spPr/>
      <dgm:t>
        <a:bodyPr/>
        <a:lstStyle/>
        <a:p>
          <a:endParaRPr lang="en-US"/>
        </a:p>
      </dgm:t>
    </dgm:pt>
    <dgm:pt modelId="{FD6E2E99-D2C0-4AE0-8520-D7B2DFCE886D}">
      <dgm:prSet/>
      <dgm:spPr/>
      <dgm:t>
        <a:bodyPr/>
        <a:lstStyle/>
        <a:p>
          <a:r>
            <a:rPr lang="en-US"/>
            <a:t>Staff Team or Internal Structure Domain</a:t>
          </a:r>
        </a:p>
      </dgm:t>
    </dgm:pt>
    <dgm:pt modelId="{FC0924A1-8869-453C-B7F4-192C302C6EEA}" type="parTrans" cxnId="{46202EE4-120E-4991-A401-0A172957E957}">
      <dgm:prSet/>
      <dgm:spPr/>
      <dgm:t>
        <a:bodyPr/>
        <a:lstStyle/>
        <a:p>
          <a:endParaRPr lang="en-US"/>
        </a:p>
      </dgm:t>
    </dgm:pt>
    <dgm:pt modelId="{AA08A6FD-800E-4EC0-ACF7-AC92C4107495}" type="sibTrans" cxnId="{46202EE4-120E-4991-A401-0A172957E957}">
      <dgm:prSet/>
      <dgm:spPr/>
      <dgm:t>
        <a:bodyPr/>
        <a:lstStyle/>
        <a:p>
          <a:endParaRPr lang="en-US"/>
        </a:p>
      </dgm:t>
    </dgm:pt>
    <dgm:pt modelId="{50FEF95E-B221-4EB4-9767-2616F5112E3F}">
      <dgm:prSet/>
      <dgm:spPr/>
      <dgm:t>
        <a:bodyPr/>
        <a:lstStyle/>
        <a:p>
          <a:r>
            <a:rPr lang="en-US"/>
            <a:t>Physical Environment Domain</a:t>
          </a:r>
        </a:p>
      </dgm:t>
    </dgm:pt>
    <dgm:pt modelId="{154332CE-088C-485E-9720-6C150D56AC1B}" type="parTrans" cxnId="{A6ECB06C-1E44-4C25-9F1E-A183AE3191AA}">
      <dgm:prSet/>
      <dgm:spPr/>
      <dgm:t>
        <a:bodyPr/>
        <a:lstStyle/>
        <a:p>
          <a:endParaRPr lang="en-US"/>
        </a:p>
      </dgm:t>
    </dgm:pt>
    <dgm:pt modelId="{E99FE1F4-028A-4E7B-9F0E-DC942B88523B}" type="sibTrans" cxnId="{A6ECB06C-1E44-4C25-9F1E-A183AE3191AA}">
      <dgm:prSet/>
      <dgm:spPr/>
      <dgm:t>
        <a:bodyPr/>
        <a:lstStyle/>
        <a:p>
          <a:endParaRPr lang="en-US"/>
        </a:p>
      </dgm:t>
    </dgm:pt>
    <dgm:pt modelId="{3BBC11A8-EEFA-488A-AE8B-72B49D5174A6}">
      <dgm:prSet/>
      <dgm:spPr/>
      <dgm:t>
        <a:bodyPr/>
        <a:lstStyle/>
        <a:p>
          <a:r>
            <a:rPr lang="en-US"/>
            <a:t>Outside Hospital Domain</a:t>
          </a:r>
        </a:p>
      </dgm:t>
    </dgm:pt>
    <dgm:pt modelId="{9B595CA5-07EE-4BCB-93E2-01FEC04D6847}" type="parTrans" cxnId="{992AAC5D-641D-4DAF-AD23-578517BAAB15}">
      <dgm:prSet/>
      <dgm:spPr/>
      <dgm:t>
        <a:bodyPr/>
        <a:lstStyle/>
        <a:p>
          <a:endParaRPr lang="en-US"/>
        </a:p>
      </dgm:t>
    </dgm:pt>
    <dgm:pt modelId="{1DE8FDF9-842D-425D-A7FD-30CD8541C28B}" type="sibTrans" cxnId="{992AAC5D-641D-4DAF-AD23-578517BAAB15}">
      <dgm:prSet/>
      <dgm:spPr/>
      <dgm:t>
        <a:bodyPr/>
        <a:lstStyle/>
        <a:p>
          <a:endParaRPr lang="en-US"/>
        </a:p>
      </dgm:t>
    </dgm:pt>
    <dgm:pt modelId="{5D6635CF-C931-4982-B9B0-9701C2E70A92}">
      <dgm:prSet/>
      <dgm:spPr/>
      <dgm:t>
        <a:bodyPr/>
        <a:lstStyle/>
        <a:p>
          <a:r>
            <a:rPr lang="en-US"/>
            <a:t>Patient Community Domain</a:t>
          </a:r>
        </a:p>
      </dgm:t>
    </dgm:pt>
    <dgm:pt modelId="{F012B3A1-675A-461B-A565-D3BD5334D776}" type="parTrans" cxnId="{A9B2B2E3-F087-417E-9C2F-135B799B7970}">
      <dgm:prSet/>
      <dgm:spPr/>
      <dgm:t>
        <a:bodyPr/>
        <a:lstStyle/>
        <a:p>
          <a:endParaRPr lang="en-US"/>
        </a:p>
      </dgm:t>
    </dgm:pt>
    <dgm:pt modelId="{B4DC3DB5-11FE-4A3B-8D24-2D63724040C5}" type="sibTrans" cxnId="{A9B2B2E3-F087-417E-9C2F-135B799B7970}">
      <dgm:prSet/>
      <dgm:spPr/>
      <dgm:t>
        <a:bodyPr/>
        <a:lstStyle/>
        <a:p>
          <a:endParaRPr lang="en-US"/>
        </a:p>
      </dgm:t>
    </dgm:pt>
    <dgm:pt modelId="{BA7F93EE-A9A5-4CAE-80FE-D051EE752CCC}">
      <dgm:prSet/>
      <dgm:spPr/>
      <dgm:t>
        <a:bodyPr/>
        <a:lstStyle/>
        <a:p>
          <a:r>
            <a:rPr lang="en-US"/>
            <a:t>Patient Characteristics Domain</a:t>
          </a:r>
        </a:p>
      </dgm:t>
    </dgm:pt>
    <dgm:pt modelId="{EEF8876A-AFBE-453D-900A-A4A25341F350}" type="parTrans" cxnId="{233C3921-B0AA-4383-A40B-8F6B4D8567C4}">
      <dgm:prSet/>
      <dgm:spPr/>
      <dgm:t>
        <a:bodyPr/>
        <a:lstStyle/>
        <a:p>
          <a:endParaRPr lang="en-US"/>
        </a:p>
      </dgm:t>
    </dgm:pt>
    <dgm:pt modelId="{C7E106A0-052C-4488-8AC0-584BFA4C3ADB}" type="sibTrans" cxnId="{233C3921-B0AA-4383-A40B-8F6B4D8567C4}">
      <dgm:prSet/>
      <dgm:spPr/>
      <dgm:t>
        <a:bodyPr/>
        <a:lstStyle/>
        <a:p>
          <a:endParaRPr lang="en-US"/>
        </a:p>
      </dgm:t>
    </dgm:pt>
    <dgm:pt modelId="{CF2CA26D-2394-4BAF-A7D7-607F0ABF1BA0}">
      <dgm:prSet/>
      <dgm:spPr/>
      <dgm:t>
        <a:bodyPr/>
        <a:lstStyle/>
        <a:p>
          <a:r>
            <a:rPr lang="en-US"/>
            <a:t>Regulatory Framework Domain </a:t>
          </a:r>
        </a:p>
      </dgm:t>
    </dgm:pt>
    <dgm:pt modelId="{F0192A3B-9EA8-475A-B2DF-1E8C6C0CFAF1}" type="parTrans" cxnId="{241620A3-BBA5-4BA7-8364-B8381FBACA13}">
      <dgm:prSet/>
      <dgm:spPr/>
      <dgm:t>
        <a:bodyPr/>
        <a:lstStyle/>
        <a:p>
          <a:endParaRPr lang="en-US"/>
        </a:p>
      </dgm:t>
    </dgm:pt>
    <dgm:pt modelId="{917EBF35-6E2B-4B54-A3AC-40D57AFD9415}" type="sibTrans" cxnId="{241620A3-BBA5-4BA7-8364-B8381FBACA13}">
      <dgm:prSet/>
      <dgm:spPr/>
      <dgm:t>
        <a:bodyPr/>
        <a:lstStyle/>
        <a:p>
          <a:endParaRPr lang="en-US"/>
        </a:p>
      </dgm:t>
    </dgm:pt>
    <dgm:pt modelId="{640ECB02-AB9E-4826-B2DF-949C70A768E9}" type="pres">
      <dgm:prSet presAssocID="{DFE29152-2BC5-4A90-8365-89ABC35984E1}" presName="diagram" presStyleCnt="0">
        <dgm:presLayoutVars>
          <dgm:dir/>
          <dgm:resizeHandles val="exact"/>
        </dgm:presLayoutVars>
      </dgm:prSet>
      <dgm:spPr/>
    </dgm:pt>
    <dgm:pt modelId="{F148923B-6465-43A0-A462-BEEB42865520}" type="pres">
      <dgm:prSet presAssocID="{FD6E2E99-D2C0-4AE0-8520-D7B2DFCE886D}" presName="node" presStyleLbl="node1" presStyleIdx="0" presStyleCnt="6">
        <dgm:presLayoutVars>
          <dgm:bulletEnabled val="1"/>
        </dgm:presLayoutVars>
      </dgm:prSet>
      <dgm:spPr/>
    </dgm:pt>
    <dgm:pt modelId="{9220B0A5-D8F1-4C15-8647-6321A79AED54}" type="pres">
      <dgm:prSet presAssocID="{AA08A6FD-800E-4EC0-ACF7-AC92C4107495}" presName="sibTrans" presStyleCnt="0"/>
      <dgm:spPr/>
    </dgm:pt>
    <dgm:pt modelId="{D8639CF2-0D82-4AD6-AC5E-DAD2DE18841A}" type="pres">
      <dgm:prSet presAssocID="{50FEF95E-B221-4EB4-9767-2616F5112E3F}" presName="node" presStyleLbl="node1" presStyleIdx="1" presStyleCnt="6">
        <dgm:presLayoutVars>
          <dgm:bulletEnabled val="1"/>
        </dgm:presLayoutVars>
      </dgm:prSet>
      <dgm:spPr/>
    </dgm:pt>
    <dgm:pt modelId="{04472405-E1FC-4562-8A7C-49A490096C47}" type="pres">
      <dgm:prSet presAssocID="{E99FE1F4-028A-4E7B-9F0E-DC942B88523B}" presName="sibTrans" presStyleCnt="0"/>
      <dgm:spPr/>
    </dgm:pt>
    <dgm:pt modelId="{97AB8FD9-2A16-421D-9FEC-0115E4B0728D}" type="pres">
      <dgm:prSet presAssocID="{3BBC11A8-EEFA-488A-AE8B-72B49D5174A6}" presName="node" presStyleLbl="node1" presStyleIdx="2" presStyleCnt="6">
        <dgm:presLayoutVars>
          <dgm:bulletEnabled val="1"/>
        </dgm:presLayoutVars>
      </dgm:prSet>
      <dgm:spPr/>
    </dgm:pt>
    <dgm:pt modelId="{AD13F2C3-FB79-41A5-A845-9FACFEEE032D}" type="pres">
      <dgm:prSet presAssocID="{1DE8FDF9-842D-425D-A7FD-30CD8541C28B}" presName="sibTrans" presStyleCnt="0"/>
      <dgm:spPr/>
    </dgm:pt>
    <dgm:pt modelId="{7DDD2C57-59DD-47FA-B5CD-F4E1EF2C6096}" type="pres">
      <dgm:prSet presAssocID="{5D6635CF-C931-4982-B9B0-9701C2E70A92}" presName="node" presStyleLbl="node1" presStyleIdx="3" presStyleCnt="6">
        <dgm:presLayoutVars>
          <dgm:bulletEnabled val="1"/>
        </dgm:presLayoutVars>
      </dgm:prSet>
      <dgm:spPr/>
    </dgm:pt>
    <dgm:pt modelId="{6EF67342-C6F6-4477-AD41-6C5F5F9FFD6A}" type="pres">
      <dgm:prSet presAssocID="{B4DC3DB5-11FE-4A3B-8D24-2D63724040C5}" presName="sibTrans" presStyleCnt="0"/>
      <dgm:spPr/>
    </dgm:pt>
    <dgm:pt modelId="{2A7FFC21-4858-442F-893B-4071AD029FAC}" type="pres">
      <dgm:prSet presAssocID="{BA7F93EE-A9A5-4CAE-80FE-D051EE752CCC}" presName="node" presStyleLbl="node1" presStyleIdx="4" presStyleCnt="6">
        <dgm:presLayoutVars>
          <dgm:bulletEnabled val="1"/>
        </dgm:presLayoutVars>
      </dgm:prSet>
      <dgm:spPr/>
    </dgm:pt>
    <dgm:pt modelId="{DD9D59A3-3CF4-490A-A2F5-A329539E3925}" type="pres">
      <dgm:prSet presAssocID="{C7E106A0-052C-4488-8AC0-584BFA4C3ADB}" presName="sibTrans" presStyleCnt="0"/>
      <dgm:spPr/>
    </dgm:pt>
    <dgm:pt modelId="{F2E4C2AB-D36D-4E71-9767-1437D3A25676}" type="pres">
      <dgm:prSet presAssocID="{CF2CA26D-2394-4BAF-A7D7-607F0ABF1BA0}" presName="node" presStyleLbl="node1" presStyleIdx="5" presStyleCnt="6">
        <dgm:presLayoutVars>
          <dgm:bulletEnabled val="1"/>
        </dgm:presLayoutVars>
      </dgm:prSet>
      <dgm:spPr/>
    </dgm:pt>
  </dgm:ptLst>
  <dgm:cxnLst>
    <dgm:cxn modelId="{233C3921-B0AA-4383-A40B-8F6B4D8567C4}" srcId="{DFE29152-2BC5-4A90-8365-89ABC35984E1}" destId="{BA7F93EE-A9A5-4CAE-80FE-D051EE752CCC}" srcOrd="4" destOrd="0" parTransId="{EEF8876A-AFBE-453D-900A-A4A25341F350}" sibTransId="{C7E106A0-052C-4488-8AC0-584BFA4C3ADB}"/>
    <dgm:cxn modelId="{992AAC5D-641D-4DAF-AD23-578517BAAB15}" srcId="{DFE29152-2BC5-4A90-8365-89ABC35984E1}" destId="{3BBC11A8-EEFA-488A-AE8B-72B49D5174A6}" srcOrd="2" destOrd="0" parTransId="{9B595CA5-07EE-4BCB-93E2-01FEC04D6847}" sibTransId="{1DE8FDF9-842D-425D-A7FD-30CD8541C28B}"/>
    <dgm:cxn modelId="{33331144-DDEE-4A5D-BE02-6A9CE9D7ED5C}" type="presOf" srcId="{3BBC11A8-EEFA-488A-AE8B-72B49D5174A6}" destId="{97AB8FD9-2A16-421D-9FEC-0115E4B0728D}" srcOrd="0" destOrd="0" presId="urn:microsoft.com/office/officeart/2005/8/layout/default"/>
    <dgm:cxn modelId="{1F00224B-F380-4656-B27A-E9896CEAE572}" type="presOf" srcId="{CF2CA26D-2394-4BAF-A7D7-607F0ABF1BA0}" destId="{F2E4C2AB-D36D-4E71-9767-1437D3A25676}" srcOrd="0" destOrd="0" presId="urn:microsoft.com/office/officeart/2005/8/layout/default"/>
    <dgm:cxn modelId="{A6ECB06C-1E44-4C25-9F1E-A183AE3191AA}" srcId="{DFE29152-2BC5-4A90-8365-89ABC35984E1}" destId="{50FEF95E-B221-4EB4-9767-2616F5112E3F}" srcOrd="1" destOrd="0" parTransId="{154332CE-088C-485E-9720-6C150D56AC1B}" sibTransId="{E99FE1F4-028A-4E7B-9F0E-DC942B88523B}"/>
    <dgm:cxn modelId="{B5ABC057-8DCD-453A-BB0C-9097ABDB7941}" type="presOf" srcId="{BA7F93EE-A9A5-4CAE-80FE-D051EE752CCC}" destId="{2A7FFC21-4858-442F-893B-4071AD029FAC}" srcOrd="0" destOrd="0" presId="urn:microsoft.com/office/officeart/2005/8/layout/default"/>
    <dgm:cxn modelId="{AE41CB7C-62EF-4C73-8C4E-9943BF4A7CAC}" type="presOf" srcId="{50FEF95E-B221-4EB4-9767-2616F5112E3F}" destId="{D8639CF2-0D82-4AD6-AC5E-DAD2DE18841A}" srcOrd="0" destOrd="0" presId="urn:microsoft.com/office/officeart/2005/8/layout/default"/>
    <dgm:cxn modelId="{1327BB94-C027-4186-9C70-97D0FBD7D6FB}" type="presOf" srcId="{DFE29152-2BC5-4A90-8365-89ABC35984E1}" destId="{640ECB02-AB9E-4826-B2DF-949C70A768E9}" srcOrd="0" destOrd="0" presId="urn:microsoft.com/office/officeart/2005/8/layout/default"/>
    <dgm:cxn modelId="{241620A3-BBA5-4BA7-8364-B8381FBACA13}" srcId="{DFE29152-2BC5-4A90-8365-89ABC35984E1}" destId="{CF2CA26D-2394-4BAF-A7D7-607F0ABF1BA0}" srcOrd="5" destOrd="0" parTransId="{F0192A3B-9EA8-475A-B2DF-1E8C6C0CFAF1}" sibTransId="{917EBF35-6E2B-4B54-A3AC-40D57AFD9415}"/>
    <dgm:cxn modelId="{A9B2B2E3-F087-417E-9C2F-135B799B7970}" srcId="{DFE29152-2BC5-4A90-8365-89ABC35984E1}" destId="{5D6635CF-C931-4982-B9B0-9701C2E70A92}" srcOrd="3" destOrd="0" parTransId="{F012B3A1-675A-461B-A565-D3BD5334D776}" sibTransId="{B4DC3DB5-11FE-4A3B-8D24-2D63724040C5}"/>
    <dgm:cxn modelId="{46202EE4-120E-4991-A401-0A172957E957}" srcId="{DFE29152-2BC5-4A90-8365-89ABC35984E1}" destId="{FD6E2E99-D2C0-4AE0-8520-D7B2DFCE886D}" srcOrd="0" destOrd="0" parTransId="{FC0924A1-8869-453C-B7F4-192C302C6EEA}" sibTransId="{AA08A6FD-800E-4EC0-ACF7-AC92C4107495}"/>
    <dgm:cxn modelId="{FF6B14F9-E799-4120-AEF3-31D35F1281EB}" type="presOf" srcId="{5D6635CF-C931-4982-B9B0-9701C2E70A92}" destId="{7DDD2C57-59DD-47FA-B5CD-F4E1EF2C6096}" srcOrd="0" destOrd="0" presId="urn:microsoft.com/office/officeart/2005/8/layout/default"/>
    <dgm:cxn modelId="{503CA1F9-060B-4E30-898E-231B2C50CBD2}" type="presOf" srcId="{FD6E2E99-D2C0-4AE0-8520-D7B2DFCE886D}" destId="{F148923B-6465-43A0-A462-BEEB42865520}" srcOrd="0" destOrd="0" presId="urn:microsoft.com/office/officeart/2005/8/layout/default"/>
    <dgm:cxn modelId="{F8CEFA2C-B66E-4037-88FC-DFFDA74B0B07}" type="presParOf" srcId="{640ECB02-AB9E-4826-B2DF-949C70A768E9}" destId="{F148923B-6465-43A0-A462-BEEB42865520}" srcOrd="0" destOrd="0" presId="urn:microsoft.com/office/officeart/2005/8/layout/default"/>
    <dgm:cxn modelId="{EF7CAC68-85F4-43B7-B765-AB3A17F7468D}" type="presParOf" srcId="{640ECB02-AB9E-4826-B2DF-949C70A768E9}" destId="{9220B0A5-D8F1-4C15-8647-6321A79AED54}" srcOrd="1" destOrd="0" presId="urn:microsoft.com/office/officeart/2005/8/layout/default"/>
    <dgm:cxn modelId="{E65048DD-0CD9-4EBE-98C2-66A24FF88377}" type="presParOf" srcId="{640ECB02-AB9E-4826-B2DF-949C70A768E9}" destId="{D8639CF2-0D82-4AD6-AC5E-DAD2DE18841A}" srcOrd="2" destOrd="0" presId="urn:microsoft.com/office/officeart/2005/8/layout/default"/>
    <dgm:cxn modelId="{6B0D2864-EEE2-4E67-A56F-053A29B6F8E3}" type="presParOf" srcId="{640ECB02-AB9E-4826-B2DF-949C70A768E9}" destId="{04472405-E1FC-4562-8A7C-49A490096C47}" srcOrd="3" destOrd="0" presId="urn:microsoft.com/office/officeart/2005/8/layout/default"/>
    <dgm:cxn modelId="{3D7FB756-DA53-4E0B-A1C0-DE065D1CA6E7}" type="presParOf" srcId="{640ECB02-AB9E-4826-B2DF-949C70A768E9}" destId="{97AB8FD9-2A16-421D-9FEC-0115E4B0728D}" srcOrd="4" destOrd="0" presId="urn:microsoft.com/office/officeart/2005/8/layout/default"/>
    <dgm:cxn modelId="{93C3094D-DBC6-4C60-BFEC-5E17F68943AE}" type="presParOf" srcId="{640ECB02-AB9E-4826-B2DF-949C70A768E9}" destId="{AD13F2C3-FB79-41A5-A845-9FACFEEE032D}" srcOrd="5" destOrd="0" presId="urn:microsoft.com/office/officeart/2005/8/layout/default"/>
    <dgm:cxn modelId="{DD3DCDE9-0B7D-4A4E-BC6B-2C254CE1F71C}" type="presParOf" srcId="{640ECB02-AB9E-4826-B2DF-949C70A768E9}" destId="{7DDD2C57-59DD-47FA-B5CD-F4E1EF2C6096}" srcOrd="6" destOrd="0" presId="urn:microsoft.com/office/officeart/2005/8/layout/default"/>
    <dgm:cxn modelId="{C643FEB4-505E-4AA1-AC7D-095EA5C677C9}" type="presParOf" srcId="{640ECB02-AB9E-4826-B2DF-949C70A768E9}" destId="{6EF67342-C6F6-4477-AD41-6C5F5F9FFD6A}" srcOrd="7" destOrd="0" presId="urn:microsoft.com/office/officeart/2005/8/layout/default"/>
    <dgm:cxn modelId="{D4D2A04B-C819-4880-A65D-9507122F4DAE}" type="presParOf" srcId="{640ECB02-AB9E-4826-B2DF-949C70A768E9}" destId="{2A7FFC21-4858-442F-893B-4071AD029FAC}" srcOrd="8" destOrd="0" presId="urn:microsoft.com/office/officeart/2005/8/layout/default"/>
    <dgm:cxn modelId="{A259B718-4AA5-4FEC-B961-90CC57971C5A}" type="presParOf" srcId="{640ECB02-AB9E-4826-B2DF-949C70A768E9}" destId="{DD9D59A3-3CF4-490A-A2F5-A329539E3925}" srcOrd="9" destOrd="0" presId="urn:microsoft.com/office/officeart/2005/8/layout/default"/>
    <dgm:cxn modelId="{273497C4-A928-4B7A-9085-AB19F9802429}" type="presParOf" srcId="{640ECB02-AB9E-4826-B2DF-949C70A768E9}" destId="{F2E4C2AB-D36D-4E71-9767-1437D3A25676}" srcOrd="10" destOrd="0" presId="urn:microsoft.com/office/officeart/2005/8/layout/defaul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EC1AE38-79F7-44B9-B8AA-0BA8C1A0B356}" type="doc">
      <dgm:prSet loTypeId="urn:microsoft.com/office/officeart/2005/8/layout/list1" loCatId="list" qsTypeId="urn:microsoft.com/office/officeart/2005/8/quickstyle/simple2" qsCatId="simple" csTypeId="urn:microsoft.com/office/officeart/2005/8/colors/accent3_2" csCatId="accent3"/>
      <dgm:spPr/>
      <dgm:t>
        <a:bodyPr/>
        <a:lstStyle/>
        <a:p>
          <a:endParaRPr lang="en-US"/>
        </a:p>
      </dgm:t>
    </dgm:pt>
    <dgm:pt modelId="{DD60C086-2986-45E0-8FEC-97E9762BE0BC}">
      <dgm:prSet/>
      <dgm:spPr/>
      <dgm:t>
        <a:bodyPr/>
        <a:lstStyle/>
        <a:p>
          <a:r>
            <a:rPr lang="en-US"/>
            <a:t>Changing physical environment	</a:t>
          </a:r>
        </a:p>
      </dgm:t>
    </dgm:pt>
    <dgm:pt modelId="{2E873A52-7B75-44A5-A0D6-7EAC38C6F1E0}" type="parTrans" cxnId="{CAA54FDF-156C-4BD5-B3B3-3DE2A6D67327}">
      <dgm:prSet/>
      <dgm:spPr/>
      <dgm:t>
        <a:bodyPr/>
        <a:lstStyle/>
        <a:p>
          <a:endParaRPr lang="en-US"/>
        </a:p>
      </dgm:t>
    </dgm:pt>
    <dgm:pt modelId="{EA8B8C42-8F22-441C-84EA-3DF636231A70}" type="sibTrans" cxnId="{CAA54FDF-156C-4BD5-B3B3-3DE2A6D67327}">
      <dgm:prSet/>
      <dgm:spPr/>
      <dgm:t>
        <a:bodyPr/>
        <a:lstStyle/>
        <a:p>
          <a:endParaRPr lang="en-US"/>
        </a:p>
      </dgm:t>
    </dgm:pt>
    <dgm:pt modelId="{60501D95-0AF6-441E-BBFB-96E98CE1C76A}">
      <dgm:prSet/>
      <dgm:spPr/>
      <dgm:t>
        <a:bodyPr/>
        <a:lstStyle/>
        <a:p>
          <a:r>
            <a:rPr lang="en-US"/>
            <a:t>Repainting walls – warmer colors</a:t>
          </a:r>
        </a:p>
      </dgm:t>
    </dgm:pt>
    <dgm:pt modelId="{DB4D386A-760A-4D0D-A36F-6034E5419801}" type="parTrans" cxnId="{9BE1AC19-2A4E-4B18-8BE3-8A6B2E232FE4}">
      <dgm:prSet/>
      <dgm:spPr/>
      <dgm:t>
        <a:bodyPr/>
        <a:lstStyle/>
        <a:p>
          <a:endParaRPr lang="en-US"/>
        </a:p>
      </dgm:t>
    </dgm:pt>
    <dgm:pt modelId="{07D0CE38-4AEC-4393-A8DD-092291234EB9}" type="sibTrans" cxnId="{9BE1AC19-2A4E-4B18-8BE3-8A6B2E232FE4}">
      <dgm:prSet/>
      <dgm:spPr/>
      <dgm:t>
        <a:bodyPr/>
        <a:lstStyle/>
        <a:p>
          <a:endParaRPr lang="en-US"/>
        </a:p>
      </dgm:t>
    </dgm:pt>
    <dgm:pt modelId="{587C7EF4-115C-471D-B440-645EBA0F9023}">
      <dgm:prSet/>
      <dgm:spPr/>
      <dgm:t>
        <a:bodyPr/>
        <a:lstStyle/>
        <a:p>
          <a:r>
            <a:rPr lang="en-US"/>
            <a:t>Decorative throw rugs</a:t>
          </a:r>
        </a:p>
      </dgm:t>
    </dgm:pt>
    <dgm:pt modelId="{640FEAA2-FFA3-4DF8-BF86-8850B5A2B056}" type="parTrans" cxnId="{7C39563B-0383-4153-A688-CEDD671CA9CE}">
      <dgm:prSet/>
      <dgm:spPr/>
      <dgm:t>
        <a:bodyPr/>
        <a:lstStyle/>
        <a:p>
          <a:endParaRPr lang="en-US"/>
        </a:p>
      </dgm:t>
    </dgm:pt>
    <dgm:pt modelId="{68EB8A47-37BB-48FC-9836-9D52E733C467}" type="sibTrans" cxnId="{7C39563B-0383-4153-A688-CEDD671CA9CE}">
      <dgm:prSet/>
      <dgm:spPr/>
      <dgm:t>
        <a:bodyPr/>
        <a:lstStyle/>
        <a:p>
          <a:endParaRPr lang="en-US"/>
        </a:p>
      </dgm:t>
    </dgm:pt>
    <dgm:pt modelId="{8E4014CC-3131-422C-833A-6D8688F2BD16}">
      <dgm:prSet/>
      <dgm:spPr/>
      <dgm:t>
        <a:bodyPr/>
        <a:lstStyle/>
        <a:p>
          <a:r>
            <a:rPr lang="en-US"/>
            <a:t>Rearranging furniture to encourage positive patient-to-patient and patient-to-staff interaction</a:t>
          </a:r>
        </a:p>
      </dgm:t>
    </dgm:pt>
    <dgm:pt modelId="{486F5C96-103C-412D-9F26-F50C91783111}" type="parTrans" cxnId="{4AD5AAF6-0028-4C1C-B1C7-6E19F08F15B6}">
      <dgm:prSet/>
      <dgm:spPr/>
      <dgm:t>
        <a:bodyPr/>
        <a:lstStyle/>
        <a:p>
          <a:endParaRPr lang="en-US"/>
        </a:p>
      </dgm:t>
    </dgm:pt>
    <dgm:pt modelId="{75509A23-C5C0-4B85-9590-6157D8AECBED}" type="sibTrans" cxnId="{4AD5AAF6-0028-4C1C-B1C7-6E19F08F15B6}">
      <dgm:prSet/>
      <dgm:spPr/>
      <dgm:t>
        <a:bodyPr/>
        <a:lstStyle/>
        <a:p>
          <a:endParaRPr lang="en-US"/>
        </a:p>
      </dgm:t>
    </dgm:pt>
    <dgm:pt modelId="{213D5EA0-9AA8-42D2-834A-F9455F2E9D5E}">
      <dgm:prSet/>
      <dgm:spPr/>
      <dgm:t>
        <a:bodyPr/>
        <a:lstStyle/>
        <a:p>
          <a:r>
            <a:rPr lang="en-US"/>
            <a:t>Replacing worn-out furniture</a:t>
          </a:r>
        </a:p>
      </dgm:t>
    </dgm:pt>
    <dgm:pt modelId="{8E0806EB-9E19-4651-B922-A0278FC04567}" type="parTrans" cxnId="{0140F28D-FBBE-49F9-A253-9E7F168F2082}">
      <dgm:prSet/>
      <dgm:spPr/>
      <dgm:t>
        <a:bodyPr/>
        <a:lstStyle/>
        <a:p>
          <a:endParaRPr lang="en-US"/>
        </a:p>
      </dgm:t>
    </dgm:pt>
    <dgm:pt modelId="{CCFA5CD7-9710-4B6F-B2BC-0773EB1FE496}" type="sibTrans" cxnId="{0140F28D-FBBE-49F9-A253-9E7F168F2082}">
      <dgm:prSet/>
      <dgm:spPr/>
      <dgm:t>
        <a:bodyPr/>
        <a:lstStyle/>
        <a:p>
          <a:endParaRPr lang="en-US"/>
        </a:p>
      </dgm:t>
    </dgm:pt>
    <dgm:pt modelId="{412A623D-76A4-43C3-BB7E-4538B80B9971}">
      <dgm:prSet/>
      <dgm:spPr/>
      <dgm:t>
        <a:bodyPr/>
        <a:lstStyle/>
        <a:p>
          <a:r>
            <a:rPr lang="en-US"/>
            <a:t>Making language in rules and signage less restrictive</a:t>
          </a:r>
        </a:p>
      </dgm:t>
    </dgm:pt>
    <dgm:pt modelId="{3CF1E5BA-C5D4-4DEB-AF20-93FC589328C9}" type="parTrans" cxnId="{903B0B22-8579-4E66-B186-364AB5E8FA82}">
      <dgm:prSet/>
      <dgm:spPr/>
      <dgm:t>
        <a:bodyPr/>
        <a:lstStyle/>
        <a:p>
          <a:endParaRPr lang="en-US"/>
        </a:p>
      </dgm:t>
    </dgm:pt>
    <dgm:pt modelId="{A9FF88E0-575E-4990-A90B-E7EE46A75E4C}" type="sibTrans" cxnId="{903B0B22-8579-4E66-B186-364AB5E8FA82}">
      <dgm:prSet/>
      <dgm:spPr/>
      <dgm:t>
        <a:bodyPr/>
        <a:lstStyle/>
        <a:p>
          <a:endParaRPr lang="en-US"/>
        </a:p>
      </dgm:t>
    </dgm:pt>
    <dgm:pt modelId="{EDF89E41-E26B-4811-817C-210028142CE1}">
      <dgm:prSet/>
      <dgm:spPr/>
      <dgm:t>
        <a:bodyPr/>
        <a:lstStyle/>
        <a:p>
          <a:r>
            <a:rPr lang="en-US"/>
            <a:t>Associated with significant reduction in seclusion and restraint</a:t>
          </a:r>
        </a:p>
      </dgm:t>
    </dgm:pt>
    <dgm:pt modelId="{56E0ACD7-8139-4ABA-A5FB-664873CA6386}" type="parTrans" cxnId="{2D023F3F-04B5-4BCE-A3C3-A6C268CE444D}">
      <dgm:prSet/>
      <dgm:spPr/>
      <dgm:t>
        <a:bodyPr/>
        <a:lstStyle/>
        <a:p>
          <a:endParaRPr lang="en-US"/>
        </a:p>
      </dgm:t>
    </dgm:pt>
    <dgm:pt modelId="{C2818A08-D899-4C8A-850C-F1582B5A95FD}" type="sibTrans" cxnId="{2D023F3F-04B5-4BCE-A3C3-A6C268CE444D}">
      <dgm:prSet/>
      <dgm:spPr/>
      <dgm:t>
        <a:bodyPr/>
        <a:lstStyle/>
        <a:p>
          <a:endParaRPr lang="en-US"/>
        </a:p>
      </dgm:t>
    </dgm:pt>
    <dgm:pt modelId="{E59DC1A4-61E5-4855-BC2F-D187A6E6BBAD}" type="pres">
      <dgm:prSet presAssocID="{0EC1AE38-79F7-44B9-B8AA-0BA8C1A0B356}" presName="linear" presStyleCnt="0">
        <dgm:presLayoutVars>
          <dgm:dir/>
          <dgm:animLvl val="lvl"/>
          <dgm:resizeHandles val="exact"/>
        </dgm:presLayoutVars>
      </dgm:prSet>
      <dgm:spPr/>
    </dgm:pt>
    <dgm:pt modelId="{E5240E47-8106-4C2D-BD01-D759F5D6AD88}" type="pres">
      <dgm:prSet presAssocID="{DD60C086-2986-45E0-8FEC-97E9762BE0BC}" presName="parentLin" presStyleCnt="0"/>
      <dgm:spPr/>
    </dgm:pt>
    <dgm:pt modelId="{583AC3DB-827F-4D1C-8D2E-EEF0ABBFB529}" type="pres">
      <dgm:prSet presAssocID="{DD60C086-2986-45E0-8FEC-97E9762BE0BC}" presName="parentLeftMargin" presStyleLbl="node1" presStyleIdx="0" presStyleCnt="2"/>
      <dgm:spPr/>
    </dgm:pt>
    <dgm:pt modelId="{49786E99-FE50-410A-B752-F8DF8F8807DD}" type="pres">
      <dgm:prSet presAssocID="{DD60C086-2986-45E0-8FEC-97E9762BE0BC}" presName="parentText" presStyleLbl="node1" presStyleIdx="0" presStyleCnt="2">
        <dgm:presLayoutVars>
          <dgm:chMax val="0"/>
          <dgm:bulletEnabled val="1"/>
        </dgm:presLayoutVars>
      </dgm:prSet>
      <dgm:spPr/>
    </dgm:pt>
    <dgm:pt modelId="{76B3ED81-27F7-4A17-A2E6-F80D6195F435}" type="pres">
      <dgm:prSet presAssocID="{DD60C086-2986-45E0-8FEC-97E9762BE0BC}" presName="negativeSpace" presStyleCnt="0"/>
      <dgm:spPr/>
    </dgm:pt>
    <dgm:pt modelId="{D85A0656-4AC8-4CBE-BB55-578D398A3C6B}" type="pres">
      <dgm:prSet presAssocID="{DD60C086-2986-45E0-8FEC-97E9762BE0BC}" presName="childText" presStyleLbl="conFgAcc1" presStyleIdx="0" presStyleCnt="2">
        <dgm:presLayoutVars>
          <dgm:bulletEnabled val="1"/>
        </dgm:presLayoutVars>
      </dgm:prSet>
      <dgm:spPr/>
    </dgm:pt>
    <dgm:pt modelId="{600533F3-84FB-4B1F-BC98-EA7B7FFC69EE}" type="pres">
      <dgm:prSet presAssocID="{EA8B8C42-8F22-441C-84EA-3DF636231A70}" presName="spaceBetweenRectangles" presStyleCnt="0"/>
      <dgm:spPr/>
    </dgm:pt>
    <dgm:pt modelId="{6D1D3746-DA13-41A9-863D-05A84F53B1D4}" type="pres">
      <dgm:prSet presAssocID="{EDF89E41-E26B-4811-817C-210028142CE1}" presName="parentLin" presStyleCnt="0"/>
      <dgm:spPr/>
    </dgm:pt>
    <dgm:pt modelId="{786DE72D-C485-4B6F-BA4C-46B4A540284C}" type="pres">
      <dgm:prSet presAssocID="{EDF89E41-E26B-4811-817C-210028142CE1}" presName="parentLeftMargin" presStyleLbl="node1" presStyleIdx="0" presStyleCnt="2"/>
      <dgm:spPr/>
    </dgm:pt>
    <dgm:pt modelId="{7A2CAA8B-759D-49C1-B881-25F7947CD381}" type="pres">
      <dgm:prSet presAssocID="{EDF89E41-E26B-4811-817C-210028142CE1}" presName="parentText" presStyleLbl="node1" presStyleIdx="1" presStyleCnt="2">
        <dgm:presLayoutVars>
          <dgm:chMax val="0"/>
          <dgm:bulletEnabled val="1"/>
        </dgm:presLayoutVars>
      </dgm:prSet>
      <dgm:spPr/>
    </dgm:pt>
    <dgm:pt modelId="{CBCA3D0A-E992-4C88-89A1-41B8AD075F78}" type="pres">
      <dgm:prSet presAssocID="{EDF89E41-E26B-4811-817C-210028142CE1}" presName="negativeSpace" presStyleCnt="0"/>
      <dgm:spPr/>
    </dgm:pt>
    <dgm:pt modelId="{64714D63-F691-44A6-A378-647490A9CA8F}" type="pres">
      <dgm:prSet presAssocID="{EDF89E41-E26B-4811-817C-210028142CE1}" presName="childText" presStyleLbl="conFgAcc1" presStyleIdx="1" presStyleCnt="2">
        <dgm:presLayoutVars>
          <dgm:bulletEnabled val="1"/>
        </dgm:presLayoutVars>
      </dgm:prSet>
      <dgm:spPr/>
    </dgm:pt>
  </dgm:ptLst>
  <dgm:cxnLst>
    <dgm:cxn modelId="{3348D300-0ACC-476F-9CFE-C9CF4BC2B1BE}" type="presOf" srcId="{213D5EA0-9AA8-42D2-834A-F9455F2E9D5E}" destId="{D85A0656-4AC8-4CBE-BB55-578D398A3C6B}" srcOrd="0" destOrd="3" presId="urn:microsoft.com/office/officeart/2005/8/layout/list1"/>
    <dgm:cxn modelId="{F9C98505-AE43-4488-BD5E-800ADB44672A}" type="presOf" srcId="{60501D95-0AF6-441E-BBFB-96E98CE1C76A}" destId="{D85A0656-4AC8-4CBE-BB55-578D398A3C6B}" srcOrd="0" destOrd="0" presId="urn:microsoft.com/office/officeart/2005/8/layout/list1"/>
    <dgm:cxn modelId="{A3D4A60B-8C15-487F-B50B-28F02438E58E}" type="presOf" srcId="{587C7EF4-115C-471D-B440-645EBA0F9023}" destId="{D85A0656-4AC8-4CBE-BB55-578D398A3C6B}" srcOrd="0" destOrd="1" presId="urn:microsoft.com/office/officeart/2005/8/layout/list1"/>
    <dgm:cxn modelId="{9BE1AC19-2A4E-4B18-8BE3-8A6B2E232FE4}" srcId="{DD60C086-2986-45E0-8FEC-97E9762BE0BC}" destId="{60501D95-0AF6-441E-BBFB-96E98CE1C76A}" srcOrd="0" destOrd="0" parTransId="{DB4D386A-760A-4D0D-A36F-6034E5419801}" sibTransId="{07D0CE38-4AEC-4393-A8DD-092291234EB9}"/>
    <dgm:cxn modelId="{903B0B22-8579-4E66-B186-364AB5E8FA82}" srcId="{DD60C086-2986-45E0-8FEC-97E9762BE0BC}" destId="{412A623D-76A4-43C3-BB7E-4538B80B9971}" srcOrd="4" destOrd="0" parTransId="{3CF1E5BA-C5D4-4DEB-AF20-93FC589328C9}" sibTransId="{A9FF88E0-575E-4990-A90B-E7EE46A75E4C}"/>
    <dgm:cxn modelId="{7C39563B-0383-4153-A688-CEDD671CA9CE}" srcId="{DD60C086-2986-45E0-8FEC-97E9762BE0BC}" destId="{587C7EF4-115C-471D-B440-645EBA0F9023}" srcOrd="1" destOrd="0" parTransId="{640FEAA2-FFA3-4DF8-BF86-8850B5A2B056}" sibTransId="{68EB8A47-37BB-48FC-9836-9D52E733C467}"/>
    <dgm:cxn modelId="{2D023F3F-04B5-4BCE-A3C3-A6C268CE444D}" srcId="{0EC1AE38-79F7-44B9-B8AA-0BA8C1A0B356}" destId="{EDF89E41-E26B-4811-817C-210028142CE1}" srcOrd="1" destOrd="0" parTransId="{56E0ACD7-8139-4ABA-A5FB-664873CA6386}" sibTransId="{C2818A08-D899-4C8A-850C-F1582B5A95FD}"/>
    <dgm:cxn modelId="{8C601E52-FD18-41AF-8B24-C7E9B6923102}" type="presOf" srcId="{8E4014CC-3131-422C-833A-6D8688F2BD16}" destId="{D85A0656-4AC8-4CBE-BB55-578D398A3C6B}" srcOrd="0" destOrd="2" presId="urn:microsoft.com/office/officeart/2005/8/layout/list1"/>
    <dgm:cxn modelId="{72131453-2BE5-4884-9F09-1626FCAB1250}" type="presOf" srcId="{DD60C086-2986-45E0-8FEC-97E9762BE0BC}" destId="{49786E99-FE50-410A-B752-F8DF8F8807DD}" srcOrd="1" destOrd="0" presId="urn:microsoft.com/office/officeart/2005/8/layout/list1"/>
    <dgm:cxn modelId="{2EB19878-47FA-44E8-9712-2B47E5DFA4FB}" type="presOf" srcId="{412A623D-76A4-43C3-BB7E-4538B80B9971}" destId="{D85A0656-4AC8-4CBE-BB55-578D398A3C6B}" srcOrd="0" destOrd="4" presId="urn:microsoft.com/office/officeart/2005/8/layout/list1"/>
    <dgm:cxn modelId="{0140F28D-FBBE-49F9-A253-9E7F168F2082}" srcId="{DD60C086-2986-45E0-8FEC-97E9762BE0BC}" destId="{213D5EA0-9AA8-42D2-834A-F9455F2E9D5E}" srcOrd="3" destOrd="0" parTransId="{8E0806EB-9E19-4651-B922-A0278FC04567}" sibTransId="{CCFA5CD7-9710-4B6F-B2BC-0773EB1FE496}"/>
    <dgm:cxn modelId="{B2B5B4BF-3A97-4862-9DF3-A9BF7681AF85}" type="presOf" srcId="{0EC1AE38-79F7-44B9-B8AA-0BA8C1A0B356}" destId="{E59DC1A4-61E5-4855-BC2F-D187A6E6BBAD}" srcOrd="0" destOrd="0" presId="urn:microsoft.com/office/officeart/2005/8/layout/list1"/>
    <dgm:cxn modelId="{CAA54FDF-156C-4BD5-B3B3-3DE2A6D67327}" srcId="{0EC1AE38-79F7-44B9-B8AA-0BA8C1A0B356}" destId="{DD60C086-2986-45E0-8FEC-97E9762BE0BC}" srcOrd="0" destOrd="0" parTransId="{2E873A52-7B75-44A5-A0D6-7EAC38C6F1E0}" sibTransId="{EA8B8C42-8F22-441C-84EA-3DF636231A70}"/>
    <dgm:cxn modelId="{6D98D1E8-8E99-4AB1-9D90-AD968545399F}" type="presOf" srcId="{EDF89E41-E26B-4811-817C-210028142CE1}" destId="{786DE72D-C485-4B6F-BA4C-46B4A540284C}" srcOrd="0" destOrd="0" presId="urn:microsoft.com/office/officeart/2005/8/layout/list1"/>
    <dgm:cxn modelId="{4D48B1EC-F5A7-47F1-B276-82261F4C8BAA}" type="presOf" srcId="{DD60C086-2986-45E0-8FEC-97E9762BE0BC}" destId="{583AC3DB-827F-4D1C-8D2E-EEF0ABBFB529}" srcOrd="0" destOrd="0" presId="urn:microsoft.com/office/officeart/2005/8/layout/list1"/>
    <dgm:cxn modelId="{1282E1F4-2E57-48D9-8CF5-F77561C8902E}" type="presOf" srcId="{EDF89E41-E26B-4811-817C-210028142CE1}" destId="{7A2CAA8B-759D-49C1-B881-25F7947CD381}" srcOrd="1" destOrd="0" presId="urn:microsoft.com/office/officeart/2005/8/layout/list1"/>
    <dgm:cxn modelId="{4AD5AAF6-0028-4C1C-B1C7-6E19F08F15B6}" srcId="{DD60C086-2986-45E0-8FEC-97E9762BE0BC}" destId="{8E4014CC-3131-422C-833A-6D8688F2BD16}" srcOrd="2" destOrd="0" parTransId="{486F5C96-103C-412D-9F26-F50C91783111}" sibTransId="{75509A23-C5C0-4B85-9590-6157D8AECBED}"/>
    <dgm:cxn modelId="{15276B10-123C-4445-A286-914C6928F8CA}" type="presParOf" srcId="{E59DC1A4-61E5-4855-BC2F-D187A6E6BBAD}" destId="{E5240E47-8106-4C2D-BD01-D759F5D6AD88}" srcOrd="0" destOrd="0" presId="urn:microsoft.com/office/officeart/2005/8/layout/list1"/>
    <dgm:cxn modelId="{67FB826C-F432-4047-A0BA-F15D8DEABA10}" type="presParOf" srcId="{E5240E47-8106-4C2D-BD01-D759F5D6AD88}" destId="{583AC3DB-827F-4D1C-8D2E-EEF0ABBFB529}" srcOrd="0" destOrd="0" presId="urn:microsoft.com/office/officeart/2005/8/layout/list1"/>
    <dgm:cxn modelId="{DDC33EB5-D5D8-4FF6-98E4-05D931FFA782}" type="presParOf" srcId="{E5240E47-8106-4C2D-BD01-D759F5D6AD88}" destId="{49786E99-FE50-410A-B752-F8DF8F8807DD}" srcOrd="1" destOrd="0" presId="urn:microsoft.com/office/officeart/2005/8/layout/list1"/>
    <dgm:cxn modelId="{EC244DFB-B3BD-413F-B88E-82592E996EDF}" type="presParOf" srcId="{E59DC1A4-61E5-4855-BC2F-D187A6E6BBAD}" destId="{76B3ED81-27F7-4A17-A2E6-F80D6195F435}" srcOrd="1" destOrd="0" presId="urn:microsoft.com/office/officeart/2005/8/layout/list1"/>
    <dgm:cxn modelId="{3FBF7A35-8E82-4111-A665-868FE12B2A2C}" type="presParOf" srcId="{E59DC1A4-61E5-4855-BC2F-D187A6E6BBAD}" destId="{D85A0656-4AC8-4CBE-BB55-578D398A3C6B}" srcOrd="2" destOrd="0" presId="urn:microsoft.com/office/officeart/2005/8/layout/list1"/>
    <dgm:cxn modelId="{AC04CA27-870C-44CE-BD12-1808E73665B1}" type="presParOf" srcId="{E59DC1A4-61E5-4855-BC2F-D187A6E6BBAD}" destId="{600533F3-84FB-4B1F-BC98-EA7B7FFC69EE}" srcOrd="3" destOrd="0" presId="urn:microsoft.com/office/officeart/2005/8/layout/list1"/>
    <dgm:cxn modelId="{3A0780CB-BF5A-425C-AF89-9B53A433C128}" type="presParOf" srcId="{E59DC1A4-61E5-4855-BC2F-D187A6E6BBAD}" destId="{6D1D3746-DA13-41A9-863D-05A84F53B1D4}" srcOrd="4" destOrd="0" presId="urn:microsoft.com/office/officeart/2005/8/layout/list1"/>
    <dgm:cxn modelId="{DA3A90E1-C6C9-4BC9-92A7-D04CEC7A5506}" type="presParOf" srcId="{6D1D3746-DA13-41A9-863D-05A84F53B1D4}" destId="{786DE72D-C485-4B6F-BA4C-46B4A540284C}" srcOrd="0" destOrd="0" presId="urn:microsoft.com/office/officeart/2005/8/layout/list1"/>
    <dgm:cxn modelId="{88318265-5FF9-487F-AC68-966CE9BD1600}" type="presParOf" srcId="{6D1D3746-DA13-41A9-863D-05A84F53B1D4}" destId="{7A2CAA8B-759D-49C1-B881-25F7947CD381}" srcOrd="1" destOrd="0" presId="urn:microsoft.com/office/officeart/2005/8/layout/list1"/>
    <dgm:cxn modelId="{E4DB6978-4E90-4B10-8309-FA1B61516FBA}" type="presParOf" srcId="{E59DC1A4-61E5-4855-BC2F-D187A6E6BBAD}" destId="{CBCA3D0A-E992-4C88-89A1-41B8AD075F78}" srcOrd="5" destOrd="0" presId="urn:microsoft.com/office/officeart/2005/8/layout/list1"/>
    <dgm:cxn modelId="{6611EC10-5FA6-4307-901E-6A2F517745F7}" type="presParOf" srcId="{E59DC1A4-61E5-4855-BC2F-D187A6E6BBAD}" destId="{64714D63-F691-44A6-A378-647490A9CA8F}" srcOrd="6"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EBF4C7-1112-4C7F-AC13-8F50054F1330}">
      <dsp:nvSpPr>
        <dsp:cNvPr id="0" name=""/>
        <dsp:cNvSpPr/>
      </dsp:nvSpPr>
      <dsp:spPr>
        <a:xfrm>
          <a:off x="0" y="320537"/>
          <a:ext cx="6261100" cy="15210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l" defTabSz="2889250">
            <a:lnSpc>
              <a:spcPct val="90000"/>
            </a:lnSpc>
            <a:spcBef>
              <a:spcPct val="0"/>
            </a:spcBef>
            <a:spcAft>
              <a:spcPct val="35000"/>
            </a:spcAft>
            <a:buNone/>
          </a:pPr>
          <a:r>
            <a:rPr lang="en-US" sz="6500" kern="1200"/>
            <a:t>Delimit</a:t>
          </a:r>
        </a:p>
      </dsp:txBody>
      <dsp:txXfrm>
        <a:off x="74249" y="394786"/>
        <a:ext cx="6112602" cy="1372502"/>
      </dsp:txXfrm>
    </dsp:sp>
    <dsp:sp modelId="{9741FC37-DC07-44DC-A5B3-47A69F025519}">
      <dsp:nvSpPr>
        <dsp:cNvPr id="0" name=""/>
        <dsp:cNvSpPr/>
      </dsp:nvSpPr>
      <dsp:spPr>
        <a:xfrm>
          <a:off x="0" y="2028737"/>
          <a:ext cx="6261100" cy="1521000"/>
        </a:xfrm>
        <a:prstGeom prst="roundRect">
          <a:avLst/>
        </a:prstGeom>
        <a:solidFill>
          <a:schemeClr val="accent2">
            <a:hueOff val="2771159"/>
            <a:satOff val="-477"/>
            <a:lumOff val="-490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l" defTabSz="2889250">
            <a:lnSpc>
              <a:spcPct val="90000"/>
            </a:lnSpc>
            <a:spcBef>
              <a:spcPct val="0"/>
            </a:spcBef>
            <a:spcAft>
              <a:spcPct val="35000"/>
            </a:spcAft>
            <a:buNone/>
          </a:pPr>
          <a:r>
            <a:rPr lang="en-US" sz="6500" kern="1200"/>
            <a:t>Clarify</a:t>
          </a:r>
        </a:p>
      </dsp:txBody>
      <dsp:txXfrm>
        <a:off x="74249" y="2102986"/>
        <a:ext cx="6112602" cy="1372502"/>
      </dsp:txXfrm>
    </dsp:sp>
    <dsp:sp modelId="{50061D6A-EE75-4A04-8504-6C989CFD6169}">
      <dsp:nvSpPr>
        <dsp:cNvPr id="0" name=""/>
        <dsp:cNvSpPr/>
      </dsp:nvSpPr>
      <dsp:spPr>
        <a:xfrm>
          <a:off x="0" y="3736937"/>
          <a:ext cx="6261100" cy="1521000"/>
        </a:xfrm>
        <a:prstGeom prst="roundRect">
          <a:avLst/>
        </a:prstGeom>
        <a:solidFill>
          <a:schemeClr val="accent2">
            <a:hueOff val="5542319"/>
            <a:satOff val="-953"/>
            <a:lumOff val="-980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l" defTabSz="2889250">
            <a:lnSpc>
              <a:spcPct val="90000"/>
            </a:lnSpc>
            <a:spcBef>
              <a:spcPct val="0"/>
            </a:spcBef>
            <a:spcAft>
              <a:spcPct val="35000"/>
            </a:spcAft>
            <a:buNone/>
          </a:pPr>
          <a:r>
            <a:rPr lang="en-US" sz="6500" kern="1200"/>
            <a:t>Resolve</a:t>
          </a:r>
        </a:p>
      </dsp:txBody>
      <dsp:txXfrm>
        <a:off x="74249" y="3811186"/>
        <a:ext cx="6112602" cy="13725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5681C0-C1FB-4D53-B902-E2A373B99639}">
      <dsp:nvSpPr>
        <dsp:cNvPr id="0" name=""/>
        <dsp:cNvSpPr/>
      </dsp:nvSpPr>
      <dsp:spPr>
        <a:xfrm>
          <a:off x="28486" y="0"/>
          <a:ext cx="3599316" cy="3599316"/>
        </a:xfrm>
        <a:prstGeom prst="diamond">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3125E5BC-08C0-4841-BF8F-777FDBF20B0B}">
      <dsp:nvSpPr>
        <dsp:cNvPr id="0" name=""/>
        <dsp:cNvSpPr/>
      </dsp:nvSpPr>
      <dsp:spPr>
        <a:xfrm>
          <a:off x="370421" y="341935"/>
          <a:ext cx="1403733" cy="1403733"/>
        </a:xfrm>
        <a:prstGeom prst="roundRect">
          <a:avLst/>
        </a:prstGeom>
        <a:gradFill rotWithShape="0">
          <a:gsLst>
            <a:gs pos="0">
              <a:schemeClr val="accent6">
                <a:hueOff val="0"/>
                <a:satOff val="0"/>
                <a:lumOff val="0"/>
                <a:alphaOff val="0"/>
                <a:tint val="94000"/>
                <a:satMod val="103000"/>
                <a:lumMod val="102000"/>
              </a:schemeClr>
            </a:gs>
            <a:gs pos="50000">
              <a:schemeClr val="accent6">
                <a:hueOff val="0"/>
                <a:satOff val="0"/>
                <a:lumOff val="0"/>
                <a:alphaOff val="0"/>
                <a:shade val="100000"/>
                <a:satMod val="110000"/>
                <a:lumMod val="100000"/>
              </a:schemeClr>
            </a:gs>
            <a:gs pos="100000">
              <a:schemeClr val="accent6">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a:t>Conflict: </a:t>
          </a:r>
          <a:r>
            <a:rPr lang="en-US" sz="1400" kern="1200"/>
            <a:t>patient behaviors that can result in harm</a:t>
          </a:r>
        </a:p>
      </dsp:txBody>
      <dsp:txXfrm>
        <a:off x="438946" y="410460"/>
        <a:ext cx="1266683" cy="1266683"/>
      </dsp:txXfrm>
    </dsp:sp>
    <dsp:sp modelId="{F119640D-D157-4E79-8144-D47181D4C025}">
      <dsp:nvSpPr>
        <dsp:cNvPr id="0" name=""/>
        <dsp:cNvSpPr/>
      </dsp:nvSpPr>
      <dsp:spPr>
        <a:xfrm>
          <a:off x="1882134" y="341935"/>
          <a:ext cx="1403733" cy="1403733"/>
        </a:xfrm>
        <a:prstGeom prst="roundRect">
          <a:avLst/>
        </a:prstGeom>
        <a:gradFill rotWithShape="0">
          <a:gsLst>
            <a:gs pos="0">
              <a:schemeClr val="accent6">
                <a:hueOff val="0"/>
                <a:satOff val="0"/>
                <a:lumOff val="0"/>
                <a:alphaOff val="0"/>
                <a:tint val="94000"/>
                <a:satMod val="103000"/>
                <a:lumMod val="102000"/>
              </a:schemeClr>
            </a:gs>
            <a:gs pos="50000">
              <a:schemeClr val="accent6">
                <a:hueOff val="0"/>
                <a:satOff val="0"/>
                <a:lumOff val="0"/>
                <a:alphaOff val="0"/>
                <a:shade val="100000"/>
                <a:satMod val="110000"/>
                <a:lumMod val="100000"/>
              </a:schemeClr>
            </a:gs>
            <a:gs pos="100000">
              <a:schemeClr val="accent6">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a:t>Containment: </a:t>
          </a:r>
          <a:r>
            <a:rPr lang="en-US" sz="1400" kern="1200"/>
            <a:t>methods that staff use to control difficulties </a:t>
          </a:r>
        </a:p>
      </dsp:txBody>
      <dsp:txXfrm>
        <a:off x="1950659" y="410460"/>
        <a:ext cx="1266683" cy="1266683"/>
      </dsp:txXfrm>
    </dsp:sp>
    <dsp:sp modelId="{9DE6B796-9657-4D6C-8C13-79BB6A8E2F40}">
      <dsp:nvSpPr>
        <dsp:cNvPr id="0" name=""/>
        <dsp:cNvSpPr/>
      </dsp:nvSpPr>
      <dsp:spPr>
        <a:xfrm>
          <a:off x="370421" y="1853647"/>
          <a:ext cx="1403733" cy="1403733"/>
        </a:xfrm>
        <a:prstGeom prst="roundRect">
          <a:avLst/>
        </a:prstGeom>
        <a:gradFill rotWithShape="0">
          <a:gsLst>
            <a:gs pos="0">
              <a:schemeClr val="accent6">
                <a:hueOff val="0"/>
                <a:satOff val="0"/>
                <a:lumOff val="0"/>
                <a:alphaOff val="0"/>
                <a:tint val="94000"/>
                <a:satMod val="103000"/>
                <a:lumMod val="102000"/>
              </a:schemeClr>
            </a:gs>
            <a:gs pos="50000">
              <a:schemeClr val="accent6">
                <a:hueOff val="0"/>
                <a:satOff val="0"/>
                <a:lumOff val="0"/>
                <a:alphaOff val="0"/>
                <a:shade val="100000"/>
                <a:satMod val="110000"/>
                <a:lumMod val="100000"/>
              </a:schemeClr>
            </a:gs>
            <a:gs pos="100000">
              <a:schemeClr val="accent6">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a:t>Flashpoint: </a:t>
          </a:r>
          <a:r>
            <a:rPr lang="en-US" sz="1400" kern="1200"/>
            <a:t>situation where things could go wrong</a:t>
          </a:r>
        </a:p>
      </dsp:txBody>
      <dsp:txXfrm>
        <a:off x="438946" y="1922172"/>
        <a:ext cx="1266683" cy="1266683"/>
      </dsp:txXfrm>
    </dsp:sp>
    <dsp:sp modelId="{9A4B0F25-81CC-4B70-8B97-8852793720A8}">
      <dsp:nvSpPr>
        <dsp:cNvPr id="0" name=""/>
        <dsp:cNvSpPr/>
      </dsp:nvSpPr>
      <dsp:spPr>
        <a:xfrm>
          <a:off x="1882134" y="1853647"/>
          <a:ext cx="1403733" cy="1403733"/>
        </a:xfrm>
        <a:prstGeom prst="roundRect">
          <a:avLst/>
        </a:prstGeom>
        <a:gradFill rotWithShape="0">
          <a:gsLst>
            <a:gs pos="0">
              <a:schemeClr val="accent6">
                <a:hueOff val="0"/>
                <a:satOff val="0"/>
                <a:lumOff val="0"/>
                <a:alphaOff val="0"/>
                <a:tint val="94000"/>
                <a:satMod val="103000"/>
                <a:lumMod val="102000"/>
              </a:schemeClr>
            </a:gs>
            <a:gs pos="50000">
              <a:schemeClr val="accent6">
                <a:hueOff val="0"/>
                <a:satOff val="0"/>
                <a:lumOff val="0"/>
                <a:alphaOff val="0"/>
                <a:shade val="100000"/>
                <a:satMod val="110000"/>
                <a:lumMod val="100000"/>
              </a:schemeClr>
            </a:gs>
            <a:gs pos="100000">
              <a:schemeClr val="accent6">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Originating domains: </a:t>
          </a:r>
          <a:r>
            <a:rPr lang="en-US" sz="1400" kern="1200" dirty="0"/>
            <a:t>aspects known to create flashpoints</a:t>
          </a:r>
        </a:p>
      </dsp:txBody>
      <dsp:txXfrm>
        <a:off x="1950659" y="1922172"/>
        <a:ext cx="1266683" cy="12666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48923B-6465-43A0-A462-BEEB42865520}">
      <dsp:nvSpPr>
        <dsp:cNvPr id="0" name=""/>
        <dsp:cNvSpPr/>
      </dsp:nvSpPr>
      <dsp:spPr>
        <a:xfrm>
          <a:off x="832797" y="2484"/>
          <a:ext cx="2427455" cy="1456473"/>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Staff Team or Internal Structure Domain</a:t>
          </a:r>
        </a:p>
      </dsp:txBody>
      <dsp:txXfrm>
        <a:off x="832797" y="2484"/>
        <a:ext cx="2427455" cy="1456473"/>
      </dsp:txXfrm>
    </dsp:sp>
    <dsp:sp modelId="{D8639CF2-0D82-4AD6-AC5E-DAD2DE18841A}">
      <dsp:nvSpPr>
        <dsp:cNvPr id="0" name=""/>
        <dsp:cNvSpPr/>
      </dsp:nvSpPr>
      <dsp:spPr>
        <a:xfrm>
          <a:off x="3502998" y="2484"/>
          <a:ext cx="2427455" cy="1456473"/>
        </a:xfrm>
        <a:prstGeom prst="rect">
          <a:avLst/>
        </a:prstGeom>
        <a:solidFill>
          <a:schemeClr val="accent5">
            <a:hueOff val="-3212797"/>
            <a:satOff val="574"/>
            <a:lumOff val="-1255"/>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Physical Environment Domain</a:t>
          </a:r>
        </a:p>
      </dsp:txBody>
      <dsp:txXfrm>
        <a:off x="3502998" y="2484"/>
        <a:ext cx="2427455" cy="1456473"/>
      </dsp:txXfrm>
    </dsp:sp>
    <dsp:sp modelId="{97AB8FD9-2A16-421D-9FEC-0115E4B0728D}">
      <dsp:nvSpPr>
        <dsp:cNvPr id="0" name=""/>
        <dsp:cNvSpPr/>
      </dsp:nvSpPr>
      <dsp:spPr>
        <a:xfrm>
          <a:off x="6173200" y="2484"/>
          <a:ext cx="2427455" cy="1456473"/>
        </a:xfrm>
        <a:prstGeom prst="rect">
          <a:avLst/>
        </a:prstGeom>
        <a:solidFill>
          <a:schemeClr val="accent5">
            <a:hueOff val="-6425593"/>
            <a:satOff val="1148"/>
            <a:lumOff val="-251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Outside Hospital Domain</a:t>
          </a:r>
        </a:p>
      </dsp:txBody>
      <dsp:txXfrm>
        <a:off x="6173200" y="2484"/>
        <a:ext cx="2427455" cy="1456473"/>
      </dsp:txXfrm>
    </dsp:sp>
    <dsp:sp modelId="{7DDD2C57-59DD-47FA-B5CD-F4E1EF2C6096}">
      <dsp:nvSpPr>
        <dsp:cNvPr id="0" name=""/>
        <dsp:cNvSpPr/>
      </dsp:nvSpPr>
      <dsp:spPr>
        <a:xfrm>
          <a:off x="832797" y="1701703"/>
          <a:ext cx="2427455" cy="1456473"/>
        </a:xfrm>
        <a:prstGeom prst="rect">
          <a:avLst/>
        </a:prstGeom>
        <a:solidFill>
          <a:schemeClr val="accent5">
            <a:hueOff val="-9638391"/>
            <a:satOff val="1722"/>
            <a:lumOff val="-3765"/>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Patient Community Domain</a:t>
          </a:r>
        </a:p>
      </dsp:txBody>
      <dsp:txXfrm>
        <a:off x="832797" y="1701703"/>
        <a:ext cx="2427455" cy="1456473"/>
      </dsp:txXfrm>
    </dsp:sp>
    <dsp:sp modelId="{2A7FFC21-4858-442F-893B-4071AD029FAC}">
      <dsp:nvSpPr>
        <dsp:cNvPr id="0" name=""/>
        <dsp:cNvSpPr/>
      </dsp:nvSpPr>
      <dsp:spPr>
        <a:xfrm>
          <a:off x="3502998" y="1701703"/>
          <a:ext cx="2427455" cy="1456473"/>
        </a:xfrm>
        <a:prstGeom prst="rect">
          <a:avLst/>
        </a:prstGeom>
        <a:solidFill>
          <a:schemeClr val="accent5">
            <a:hueOff val="-12851187"/>
            <a:satOff val="2296"/>
            <a:lumOff val="-502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Patient Characteristics Domain</a:t>
          </a:r>
        </a:p>
      </dsp:txBody>
      <dsp:txXfrm>
        <a:off x="3502998" y="1701703"/>
        <a:ext cx="2427455" cy="1456473"/>
      </dsp:txXfrm>
    </dsp:sp>
    <dsp:sp modelId="{F2E4C2AB-D36D-4E71-9767-1437D3A25676}">
      <dsp:nvSpPr>
        <dsp:cNvPr id="0" name=""/>
        <dsp:cNvSpPr/>
      </dsp:nvSpPr>
      <dsp:spPr>
        <a:xfrm>
          <a:off x="6173200" y="1701703"/>
          <a:ext cx="2427455" cy="1456473"/>
        </a:xfrm>
        <a:prstGeom prst="rect">
          <a:avLst/>
        </a:prstGeom>
        <a:solidFill>
          <a:schemeClr val="accent5">
            <a:hueOff val="-16063984"/>
            <a:satOff val="2870"/>
            <a:lumOff val="-6275"/>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Regulatory Framework Domain </a:t>
          </a:r>
        </a:p>
      </dsp:txBody>
      <dsp:txXfrm>
        <a:off x="6173200" y="1701703"/>
        <a:ext cx="2427455" cy="145647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5A0656-4AC8-4CBE-BB55-578D398A3C6B}">
      <dsp:nvSpPr>
        <dsp:cNvPr id="0" name=""/>
        <dsp:cNvSpPr/>
      </dsp:nvSpPr>
      <dsp:spPr>
        <a:xfrm>
          <a:off x="0" y="1113176"/>
          <a:ext cx="5955658" cy="26082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62225" tIns="374904" rIns="462225"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a:t>Repainting walls – warmer colors</a:t>
          </a:r>
        </a:p>
        <a:p>
          <a:pPr marL="171450" lvl="1" indent="-171450" algn="l" defTabSz="800100">
            <a:lnSpc>
              <a:spcPct val="90000"/>
            </a:lnSpc>
            <a:spcBef>
              <a:spcPct val="0"/>
            </a:spcBef>
            <a:spcAft>
              <a:spcPct val="15000"/>
            </a:spcAft>
            <a:buChar char="•"/>
          </a:pPr>
          <a:r>
            <a:rPr lang="en-US" sz="1800" kern="1200"/>
            <a:t>Decorative throw rugs</a:t>
          </a:r>
        </a:p>
        <a:p>
          <a:pPr marL="171450" lvl="1" indent="-171450" algn="l" defTabSz="800100">
            <a:lnSpc>
              <a:spcPct val="90000"/>
            </a:lnSpc>
            <a:spcBef>
              <a:spcPct val="0"/>
            </a:spcBef>
            <a:spcAft>
              <a:spcPct val="15000"/>
            </a:spcAft>
            <a:buChar char="•"/>
          </a:pPr>
          <a:r>
            <a:rPr lang="en-US" sz="1800" kern="1200"/>
            <a:t>Rearranging furniture to encourage positive patient-to-patient and patient-to-staff interaction</a:t>
          </a:r>
        </a:p>
        <a:p>
          <a:pPr marL="171450" lvl="1" indent="-171450" algn="l" defTabSz="800100">
            <a:lnSpc>
              <a:spcPct val="90000"/>
            </a:lnSpc>
            <a:spcBef>
              <a:spcPct val="0"/>
            </a:spcBef>
            <a:spcAft>
              <a:spcPct val="15000"/>
            </a:spcAft>
            <a:buChar char="•"/>
          </a:pPr>
          <a:r>
            <a:rPr lang="en-US" sz="1800" kern="1200"/>
            <a:t>Replacing worn-out furniture</a:t>
          </a:r>
        </a:p>
        <a:p>
          <a:pPr marL="171450" lvl="1" indent="-171450" algn="l" defTabSz="800100">
            <a:lnSpc>
              <a:spcPct val="90000"/>
            </a:lnSpc>
            <a:spcBef>
              <a:spcPct val="0"/>
            </a:spcBef>
            <a:spcAft>
              <a:spcPct val="15000"/>
            </a:spcAft>
            <a:buChar char="•"/>
          </a:pPr>
          <a:r>
            <a:rPr lang="en-US" sz="1800" kern="1200"/>
            <a:t>Making language in rules and signage less restrictive</a:t>
          </a:r>
        </a:p>
      </dsp:txBody>
      <dsp:txXfrm>
        <a:off x="0" y="1113176"/>
        <a:ext cx="5955658" cy="2608200"/>
      </dsp:txXfrm>
    </dsp:sp>
    <dsp:sp modelId="{49786E99-FE50-410A-B752-F8DF8F8807DD}">
      <dsp:nvSpPr>
        <dsp:cNvPr id="0" name=""/>
        <dsp:cNvSpPr/>
      </dsp:nvSpPr>
      <dsp:spPr>
        <a:xfrm>
          <a:off x="297782" y="847496"/>
          <a:ext cx="4168960" cy="531360"/>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7577" tIns="0" rIns="157577" bIns="0" numCol="1" spcCol="1270" anchor="ctr" anchorCtr="0">
          <a:noAutofit/>
        </a:bodyPr>
        <a:lstStyle/>
        <a:p>
          <a:pPr marL="0" lvl="0" indent="0" algn="l" defTabSz="800100">
            <a:lnSpc>
              <a:spcPct val="90000"/>
            </a:lnSpc>
            <a:spcBef>
              <a:spcPct val="0"/>
            </a:spcBef>
            <a:spcAft>
              <a:spcPct val="35000"/>
            </a:spcAft>
            <a:buNone/>
          </a:pPr>
          <a:r>
            <a:rPr lang="en-US" sz="1800" kern="1200"/>
            <a:t>Changing physical environment	</a:t>
          </a:r>
        </a:p>
      </dsp:txBody>
      <dsp:txXfrm>
        <a:off x="323721" y="873435"/>
        <a:ext cx="4117082" cy="479482"/>
      </dsp:txXfrm>
    </dsp:sp>
    <dsp:sp modelId="{64714D63-F691-44A6-A378-647490A9CA8F}">
      <dsp:nvSpPr>
        <dsp:cNvPr id="0" name=""/>
        <dsp:cNvSpPr/>
      </dsp:nvSpPr>
      <dsp:spPr>
        <a:xfrm>
          <a:off x="0" y="4084257"/>
          <a:ext cx="5955658" cy="4536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A2CAA8B-759D-49C1-B881-25F7947CD381}">
      <dsp:nvSpPr>
        <dsp:cNvPr id="0" name=""/>
        <dsp:cNvSpPr/>
      </dsp:nvSpPr>
      <dsp:spPr>
        <a:xfrm>
          <a:off x="297782" y="3818577"/>
          <a:ext cx="4168960" cy="531360"/>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7577" tIns="0" rIns="157577" bIns="0" numCol="1" spcCol="1270" anchor="ctr" anchorCtr="0">
          <a:noAutofit/>
        </a:bodyPr>
        <a:lstStyle/>
        <a:p>
          <a:pPr marL="0" lvl="0" indent="0" algn="l" defTabSz="800100">
            <a:lnSpc>
              <a:spcPct val="90000"/>
            </a:lnSpc>
            <a:spcBef>
              <a:spcPct val="0"/>
            </a:spcBef>
            <a:spcAft>
              <a:spcPct val="35000"/>
            </a:spcAft>
            <a:buNone/>
          </a:pPr>
          <a:r>
            <a:rPr lang="en-US" sz="1800" kern="1200"/>
            <a:t>Associated with significant reduction in seclusion and restraint</a:t>
          </a:r>
        </a:p>
      </dsp:txBody>
      <dsp:txXfrm>
        <a:off x="323721" y="3844516"/>
        <a:ext cx="4117082" cy="47948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C1A49C-448B-4734-8099-9993C8E9A353}" type="datetimeFigureOut">
              <a:rPr lang="en-US" smtClean="0"/>
              <a:t>10/13/2018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09CB31-F96D-47AC-8161-88B1E6B8E88E}" type="slidenum">
              <a:rPr lang="en-US" smtClean="0"/>
              <a:t>‹#›</a:t>
            </a:fld>
            <a:endParaRPr lang="en-US"/>
          </a:p>
        </p:txBody>
      </p:sp>
    </p:spTree>
    <p:extLst>
      <p:ext uri="{BB962C8B-B14F-4D97-AF65-F5344CB8AC3E}">
        <p14:creationId xmlns:p14="http://schemas.microsoft.com/office/powerpoint/2010/main" val="2139440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r>
              <a:rPr lang="en-US" dirty="0" err="1"/>
              <a:t>Kuivalainen</a:t>
            </a:r>
            <a:r>
              <a:rPr lang="en-US" dirty="0"/>
              <a:t> et al., 2017) </a:t>
            </a:r>
          </a:p>
        </p:txBody>
      </p:sp>
      <p:sp>
        <p:nvSpPr>
          <p:cNvPr id="4" name="Slide Number Placeholder 3"/>
          <p:cNvSpPr>
            <a:spLocks noGrp="1"/>
          </p:cNvSpPr>
          <p:nvPr>
            <p:ph type="sldNum" sz="quarter" idx="5"/>
          </p:nvPr>
        </p:nvSpPr>
        <p:spPr/>
        <p:txBody>
          <a:bodyPr/>
          <a:lstStyle/>
          <a:p>
            <a:fld id="{6109CB31-F96D-47AC-8161-88B1E6B8E88E}" type="slidenum">
              <a:rPr lang="en-US" smtClean="0"/>
              <a:t>2</a:t>
            </a:fld>
            <a:endParaRPr lang="en-US"/>
          </a:p>
        </p:txBody>
      </p:sp>
    </p:spTree>
    <p:extLst>
      <p:ext uri="{BB962C8B-B14F-4D97-AF65-F5344CB8AC3E}">
        <p14:creationId xmlns:p14="http://schemas.microsoft.com/office/powerpoint/2010/main" val="26582281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sensory diet is comprised of sensorimotor experiences which allow an individual to “function optimally within their environment (Champagne, 2004).”  Those with mental health issues or who have experienced trauma may have a difficult time identifying the sensorimotor experiences which might help to calm them in stressful situations. Practitioners can help patients identify certain experiences/activities that could aid the patient in future self-organization or in the regulation of their emotions. Not all activities need to be calming. In fact, some patients may benefit more from activities which are stimulating and make them more alert to their surroundings. For example, a patient might prefer exercising or cleaning over listening to classical music or rocking in a chair (Champagne, 2004).  </a:t>
            </a:r>
          </a:p>
          <a:p>
            <a:endParaRPr lang="en-US" dirty="0"/>
          </a:p>
          <a:p>
            <a:r>
              <a:rPr lang="en-US" dirty="0"/>
              <a:t>Multisensory rooms are used in individual or group sessions. These rooms allow access to a variety of sensorimotor activities. In a study conducted by Champagne &amp; Sayer (2003), 89% of multisensory room sessions were reported to have a positive effect on the patient (Champagne, 2004). The incidence of seclusion and restraint was reduced by 54% during the year that the multisensory room was in use (Champagne &amp; Sayer, 2003 as cited in Champagne, 2004). </a:t>
            </a:r>
          </a:p>
          <a:p>
            <a:endParaRPr lang="en-US" dirty="0"/>
          </a:p>
          <a:p>
            <a:endParaRPr lang="en-US" dirty="0"/>
          </a:p>
        </p:txBody>
      </p:sp>
      <p:sp>
        <p:nvSpPr>
          <p:cNvPr id="4" name="Slide Number Placeholder 3"/>
          <p:cNvSpPr>
            <a:spLocks noGrp="1"/>
          </p:cNvSpPr>
          <p:nvPr>
            <p:ph type="sldNum" sz="quarter" idx="5"/>
          </p:nvPr>
        </p:nvSpPr>
        <p:spPr/>
        <p:txBody>
          <a:bodyPr/>
          <a:lstStyle/>
          <a:p>
            <a:fld id="{6109CB31-F96D-47AC-8161-88B1E6B8E88E}" type="slidenum">
              <a:rPr lang="en-US" smtClean="0"/>
              <a:t>12</a:t>
            </a:fld>
            <a:endParaRPr lang="en-US"/>
          </a:p>
        </p:txBody>
      </p:sp>
    </p:spTree>
    <p:extLst>
      <p:ext uri="{BB962C8B-B14F-4D97-AF65-F5344CB8AC3E}">
        <p14:creationId xmlns:p14="http://schemas.microsoft.com/office/powerpoint/2010/main" val="2002995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some rare situations it may be appropriate to use seclusion or restraint, such as when a patient may attempt to harm himself or others. In most cases, however, seclusion and restraint should be used only as a last resort (</a:t>
            </a:r>
            <a:r>
              <a:rPr lang="en-US" dirty="0" err="1"/>
              <a:t>Kuivalainen</a:t>
            </a:r>
            <a:r>
              <a:rPr lang="en-US" dirty="0"/>
              <a:t> et al., 2017). According to the MHA (2017), seclusion and restraint have no therapeutic value and can cause physical and emotional harm to patients. Oftentimes, seclusion only exacerbates and unnecessarily prolongs patient suffering. This is especially true in patients that have previously experienced a trauma (MHA, 2017).  </a:t>
            </a:r>
          </a:p>
        </p:txBody>
      </p:sp>
      <p:sp>
        <p:nvSpPr>
          <p:cNvPr id="4" name="Slide Number Placeholder 3"/>
          <p:cNvSpPr>
            <a:spLocks noGrp="1"/>
          </p:cNvSpPr>
          <p:nvPr>
            <p:ph type="sldNum" sz="quarter" idx="5"/>
          </p:nvPr>
        </p:nvSpPr>
        <p:spPr/>
        <p:txBody>
          <a:bodyPr/>
          <a:lstStyle/>
          <a:p>
            <a:fld id="{6109CB31-F96D-47AC-8161-88B1E6B8E88E}" type="slidenum">
              <a:rPr lang="en-US" smtClean="0"/>
              <a:t>3</a:t>
            </a:fld>
            <a:endParaRPr lang="en-US"/>
          </a:p>
        </p:txBody>
      </p:sp>
    </p:spTree>
    <p:extLst>
      <p:ext uri="{BB962C8B-B14F-4D97-AF65-F5344CB8AC3E}">
        <p14:creationId xmlns:p14="http://schemas.microsoft.com/office/powerpoint/2010/main" val="16327906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quotation refers to seclusion and restraint which Beers experienced during his time as a mental health patient. Horrified by the abuses, Beers founded the NCMH in 1909 which later evolved into Mental Health America (MHA, 2017). </a:t>
            </a:r>
          </a:p>
        </p:txBody>
      </p:sp>
      <p:sp>
        <p:nvSpPr>
          <p:cNvPr id="4" name="Slide Number Placeholder 3"/>
          <p:cNvSpPr>
            <a:spLocks noGrp="1"/>
          </p:cNvSpPr>
          <p:nvPr>
            <p:ph type="sldNum" sz="quarter" idx="5"/>
          </p:nvPr>
        </p:nvSpPr>
        <p:spPr/>
        <p:txBody>
          <a:bodyPr/>
          <a:lstStyle/>
          <a:p>
            <a:fld id="{6109CB31-F96D-47AC-8161-88B1E6B8E88E}" type="slidenum">
              <a:rPr lang="en-US" smtClean="0"/>
              <a:t>4</a:t>
            </a:fld>
            <a:endParaRPr lang="en-US"/>
          </a:p>
        </p:txBody>
      </p:sp>
    </p:spTree>
    <p:extLst>
      <p:ext uri="{BB962C8B-B14F-4D97-AF65-F5344CB8AC3E}">
        <p14:creationId xmlns:p14="http://schemas.microsoft.com/office/powerpoint/2010/main" val="33409435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09CB31-F96D-47AC-8161-88B1E6B8E88E}" type="slidenum">
              <a:rPr lang="en-US" smtClean="0"/>
              <a:t>5</a:t>
            </a:fld>
            <a:endParaRPr lang="en-US"/>
          </a:p>
        </p:txBody>
      </p:sp>
    </p:spTree>
    <p:extLst>
      <p:ext uri="{BB962C8B-B14F-4D97-AF65-F5344CB8AC3E}">
        <p14:creationId xmlns:p14="http://schemas.microsoft.com/office/powerpoint/2010/main" val="19030211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Kontio</a:t>
            </a:r>
            <a:r>
              <a:rPr lang="en-US" dirty="0"/>
              <a:t> et al. (2012) used open-ended focused interview questions to explore patients’ experiences with seclusion and restraint. It was found that patients were often not debriefed about why the experience occurred and were not told how to avoid such an experience in the future. Sometimes, while in seclusion or restraints, basic needs such as washing, toileting, eating, and drinking were not met. There was a lack of meaningful activities (reading, music, exercise) while patient was placed in seclusion or restraints (</a:t>
            </a:r>
            <a:r>
              <a:rPr lang="en-US" dirty="0" err="1"/>
              <a:t>Kontio</a:t>
            </a:r>
            <a:r>
              <a:rPr lang="en-US" dirty="0"/>
              <a:t> et al., 2012). </a:t>
            </a:r>
          </a:p>
        </p:txBody>
      </p:sp>
      <p:sp>
        <p:nvSpPr>
          <p:cNvPr id="4" name="Slide Number Placeholder 3"/>
          <p:cNvSpPr>
            <a:spLocks noGrp="1"/>
          </p:cNvSpPr>
          <p:nvPr>
            <p:ph type="sldNum" sz="quarter" idx="5"/>
          </p:nvPr>
        </p:nvSpPr>
        <p:spPr/>
        <p:txBody>
          <a:bodyPr/>
          <a:lstStyle/>
          <a:p>
            <a:fld id="{6109CB31-F96D-47AC-8161-88B1E6B8E88E}" type="slidenum">
              <a:rPr lang="en-US" smtClean="0"/>
              <a:t>6</a:t>
            </a:fld>
            <a:endParaRPr lang="en-US"/>
          </a:p>
        </p:txBody>
      </p:sp>
    </p:spTree>
    <p:extLst>
      <p:ext uri="{BB962C8B-B14F-4D97-AF65-F5344CB8AC3E}">
        <p14:creationId xmlns:p14="http://schemas.microsoft.com/office/powerpoint/2010/main" val="18229827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09CB31-F96D-47AC-8161-88B1E6B8E88E}" type="slidenum">
              <a:rPr lang="en-US" smtClean="0"/>
              <a:t>8</a:t>
            </a:fld>
            <a:endParaRPr lang="en-US"/>
          </a:p>
        </p:txBody>
      </p:sp>
    </p:spTree>
    <p:extLst>
      <p:ext uri="{BB962C8B-B14F-4D97-AF65-F5344CB8AC3E}">
        <p14:creationId xmlns:p14="http://schemas.microsoft.com/office/powerpoint/2010/main" val="2571437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Delimit</a:t>
            </a:r>
          </a:p>
          <a:p>
            <a:pPr marL="171450" indent="-171450">
              <a:buFont typeface="Arial" panose="020B0604020202020204" pitchFamily="34" charset="0"/>
              <a:buChar char="•"/>
            </a:pPr>
            <a:r>
              <a:rPr lang="en-US" dirty="0"/>
              <a:t>Make immediate situation safe</a:t>
            </a:r>
          </a:p>
          <a:p>
            <a:pPr marL="171450" indent="-171450">
              <a:buFont typeface="Arial" panose="020B0604020202020204" pitchFamily="34" charset="0"/>
              <a:buChar char="•"/>
            </a:pPr>
            <a:r>
              <a:rPr lang="en-US" dirty="0"/>
              <a:t>Activating alarm system, securing backup, getting other patients out of the way, moving patient of concern to a quiet area</a:t>
            </a:r>
          </a:p>
          <a:p>
            <a:pPr marL="0" indent="0">
              <a:buNone/>
            </a:pPr>
            <a:r>
              <a:rPr lang="en-US" dirty="0"/>
              <a:t>Clarify</a:t>
            </a:r>
          </a:p>
          <a:p>
            <a:pPr marL="171450" indent="-171450">
              <a:buFont typeface="Arial" panose="020B0604020202020204" pitchFamily="34" charset="0"/>
              <a:buChar char="•"/>
            </a:pPr>
            <a:r>
              <a:rPr lang="en-US" dirty="0"/>
              <a:t>Find out what is upsetting patient (Ask “What’s the matter? What’s upsetting you?”)</a:t>
            </a:r>
          </a:p>
          <a:p>
            <a:pPr marL="171450" indent="-171450">
              <a:buFont typeface="Arial" panose="020B0604020202020204" pitchFamily="34" charset="0"/>
              <a:buChar char="•"/>
            </a:pPr>
            <a:r>
              <a:rPr lang="en-US" dirty="0"/>
              <a:t>Offer help</a:t>
            </a:r>
          </a:p>
          <a:p>
            <a:pPr marL="171450" indent="-171450">
              <a:buFont typeface="Arial" panose="020B0604020202020204" pitchFamily="34" charset="0"/>
              <a:buChar char="•"/>
            </a:pPr>
            <a:r>
              <a:rPr lang="en-US" dirty="0"/>
              <a:t>Help patient with orientation: remind them who you are, where they are, etc. </a:t>
            </a:r>
          </a:p>
          <a:p>
            <a:pPr marL="171450" indent="-171450">
              <a:buFont typeface="Arial" panose="020B0604020202020204" pitchFamily="34" charset="0"/>
              <a:buChar char="•"/>
            </a:pPr>
            <a:r>
              <a:rPr lang="en-US" dirty="0"/>
              <a:t>Sort out confusion, speak clearly, check your understanding of the situation</a:t>
            </a:r>
          </a:p>
          <a:p>
            <a:pPr marL="0" indent="0">
              <a:buFont typeface="Arial" panose="020B0604020202020204" pitchFamily="34" charset="0"/>
              <a:buNone/>
            </a:pPr>
            <a:r>
              <a:rPr lang="en-US" dirty="0"/>
              <a:t>Resolve</a:t>
            </a:r>
          </a:p>
          <a:p>
            <a:pPr marL="171450" indent="-171450">
              <a:buFont typeface="Arial" panose="020B0604020202020204" pitchFamily="34" charset="0"/>
              <a:buChar char="•"/>
            </a:pPr>
            <a:r>
              <a:rPr lang="en-US" dirty="0"/>
              <a:t>Try to find a way to deal with patient complaint</a:t>
            </a:r>
          </a:p>
          <a:p>
            <a:pPr marL="171450" indent="-171450">
              <a:buFont typeface="Arial" panose="020B0604020202020204" pitchFamily="34" charset="0"/>
              <a:buChar char="•"/>
            </a:pPr>
            <a:r>
              <a:rPr lang="en-US" dirty="0"/>
              <a:t>Suggest various courses of action/choices</a:t>
            </a:r>
          </a:p>
          <a:p>
            <a:pPr marL="171450" indent="-171450">
              <a:buFont typeface="Arial" panose="020B0604020202020204" pitchFamily="34" charset="0"/>
              <a:buChar char="•"/>
            </a:pPr>
            <a:r>
              <a:rPr lang="en-US" dirty="0"/>
              <a:t>Be flexible when able; if you cannot be flexible then explain reasoning behind rules</a:t>
            </a:r>
          </a:p>
          <a:p>
            <a:pPr marL="171450" indent="-171450">
              <a:buFont typeface="Arial" panose="020B0604020202020204" pitchFamily="34" charset="0"/>
              <a:buChar char="•"/>
            </a:pPr>
            <a:r>
              <a:rPr lang="en-US" dirty="0"/>
              <a:t>Actively listen to patient</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Control anxiety or frustration – do not let these feelings be communicated to the patient. Amplify respect and empathy. </a:t>
            </a:r>
          </a:p>
        </p:txBody>
      </p:sp>
      <p:sp>
        <p:nvSpPr>
          <p:cNvPr id="4" name="Slide Number Placeholder 3"/>
          <p:cNvSpPr>
            <a:spLocks noGrp="1"/>
          </p:cNvSpPr>
          <p:nvPr>
            <p:ph type="sldNum" sz="quarter" idx="5"/>
          </p:nvPr>
        </p:nvSpPr>
        <p:spPr/>
        <p:txBody>
          <a:bodyPr/>
          <a:lstStyle/>
          <a:p>
            <a:fld id="{6109CB31-F96D-47AC-8161-88B1E6B8E88E}" type="slidenum">
              <a:rPr lang="en-US" smtClean="0"/>
              <a:t>9</a:t>
            </a:fld>
            <a:endParaRPr lang="en-US"/>
          </a:p>
        </p:txBody>
      </p:sp>
    </p:spTree>
    <p:extLst>
      <p:ext uri="{BB962C8B-B14F-4D97-AF65-F5344CB8AC3E}">
        <p14:creationId xmlns:p14="http://schemas.microsoft.com/office/powerpoint/2010/main" val="272601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The </a:t>
            </a:r>
            <a:r>
              <a:rPr lang="en-US" b="0" dirty="0" err="1"/>
              <a:t>safewards</a:t>
            </a:r>
            <a:r>
              <a:rPr lang="en-US" b="0" dirty="0"/>
              <a:t> model identifies aspects of inpatient treatment that lead to conflict and containment. The </a:t>
            </a:r>
            <a:r>
              <a:rPr lang="en-US" b="0" dirty="0" err="1"/>
              <a:t>safewards</a:t>
            </a:r>
            <a:r>
              <a:rPr lang="en-US" b="0" dirty="0"/>
              <a:t> model attempts to introduce preventative measures and encourages staff to modify their behavior so as to avoid the use of seclusion or restriction. By educating staff about the presence of conflict and containment in certain domains, staff may be more able to successfully navigate difficult situations which may lead to a reduction in the use of seclusion and restraint. </a:t>
            </a:r>
          </a:p>
          <a:p>
            <a:r>
              <a:rPr lang="en-US" b="1" dirty="0"/>
              <a:t>Examples of conflict</a:t>
            </a:r>
            <a:r>
              <a:rPr lang="en-US" dirty="0"/>
              <a:t>: violence, suicide, acts of self-harm, alcohol/drug use, absconding</a:t>
            </a:r>
          </a:p>
          <a:p>
            <a:r>
              <a:rPr lang="en-US" b="1" dirty="0"/>
              <a:t>Examples of containment</a:t>
            </a:r>
            <a:r>
              <a:rPr lang="en-US" dirty="0"/>
              <a:t>: extra medication, increased monitoring/observation, restriction </a:t>
            </a:r>
          </a:p>
        </p:txBody>
      </p:sp>
      <p:sp>
        <p:nvSpPr>
          <p:cNvPr id="4" name="Slide Number Placeholder 3"/>
          <p:cNvSpPr>
            <a:spLocks noGrp="1"/>
          </p:cNvSpPr>
          <p:nvPr>
            <p:ph type="sldNum" sz="quarter" idx="5"/>
          </p:nvPr>
        </p:nvSpPr>
        <p:spPr/>
        <p:txBody>
          <a:bodyPr/>
          <a:lstStyle/>
          <a:p>
            <a:fld id="{6109CB31-F96D-47AC-8161-88B1E6B8E88E}" type="slidenum">
              <a:rPr lang="en-US" smtClean="0"/>
              <a:t>10</a:t>
            </a:fld>
            <a:endParaRPr lang="en-US"/>
          </a:p>
        </p:txBody>
      </p:sp>
    </p:spTree>
    <p:extLst>
      <p:ext uri="{BB962C8B-B14F-4D97-AF65-F5344CB8AC3E}">
        <p14:creationId xmlns:p14="http://schemas.microsoft.com/office/powerpoint/2010/main" val="38365447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Staff modifier: </a:t>
            </a:r>
            <a:r>
              <a:rPr lang="en-US" b="0" dirty="0"/>
              <a:t>how staff manages patients and their environments; how staff interacts and responds to patients</a:t>
            </a:r>
            <a:endParaRPr lang="en-US" b="1" dirty="0"/>
          </a:p>
          <a:p>
            <a:pPr marL="0" indent="0">
              <a:buNone/>
            </a:pPr>
            <a:r>
              <a:rPr lang="en-US" b="1" dirty="0"/>
              <a:t>- </a:t>
            </a:r>
            <a:r>
              <a:rPr lang="en-US" b="0" dirty="0"/>
              <a:t>Staff behavior influences how often conflict and containment occur</a:t>
            </a:r>
            <a:endParaRPr lang="en-US" b="1" dirty="0"/>
          </a:p>
          <a:p>
            <a:pPr marL="0" indent="0">
              <a:buNone/>
            </a:pPr>
            <a:r>
              <a:rPr lang="en-US" b="1" dirty="0"/>
              <a:t>1. Staff Team or Internal Structure Domain</a:t>
            </a:r>
          </a:p>
          <a:p>
            <a:pPr marL="0" indent="0">
              <a:buNone/>
            </a:pPr>
            <a:r>
              <a:rPr lang="en-US" dirty="0"/>
              <a:t>This domain is concerned with how the staff deals with their own feelings. The domain also focuses on the consistency of rules and consistency of patient treatment. An example of a flashpoint within this domain might be a staff member limiting a patient’s behavior. Staff may modify this situation by showing compassion and choosing the appropriate time to address patient behavior</a:t>
            </a:r>
          </a:p>
          <a:p>
            <a:pPr marL="0" indent="0">
              <a:buNone/>
            </a:pPr>
            <a:r>
              <a:rPr lang="en-US" b="1" dirty="0"/>
              <a:t>2. Physical Environment Domain</a:t>
            </a:r>
          </a:p>
          <a:p>
            <a:pPr marL="0" indent="0">
              <a:buNone/>
            </a:pPr>
            <a:r>
              <a:rPr lang="en-US" dirty="0"/>
              <a:t>Focuses on the environment of the ward which may include furniture, equipment, and décor. The more comfortable patients feel in a setting, the less likely conflict will arise. Also concerns patient privacy. A flashpoint within this domain might occur when a patient feels threatened by a locked door. Staff may modify the situation by checking in with the patient often.  </a:t>
            </a:r>
          </a:p>
          <a:p>
            <a:pPr marL="0" indent="0">
              <a:buNone/>
            </a:pPr>
            <a:r>
              <a:rPr lang="en-US" b="1" dirty="0"/>
              <a:t>3. Outside Hospital Domain</a:t>
            </a:r>
          </a:p>
          <a:p>
            <a:pPr marL="0" indent="0">
              <a:buNone/>
            </a:pPr>
            <a:r>
              <a:rPr lang="en-US" b="0" dirty="0"/>
              <a:t>Concerns outside world. Patients have family and friends. They may have access to alcohol and drugs outside of the ward. Patients are aware that the outside world exists and they will eventually have to return to it. Flashpoint: patient dealing with divorce, bereavement, illness, loss. Staff modifier: staff should be aware of issues that patient has outside the ward. </a:t>
            </a:r>
          </a:p>
          <a:p>
            <a:pPr marL="0" indent="0">
              <a:buNone/>
            </a:pPr>
            <a:r>
              <a:rPr lang="en-US" b="1" dirty="0"/>
              <a:t>4. Patient Community Domain</a:t>
            </a:r>
          </a:p>
          <a:p>
            <a:pPr marL="0" indent="0">
              <a:buNone/>
            </a:pPr>
            <a:r>
              <a:rPr lang="en-US" b="0" dirty="0"/>
              <a:t>Tensions between patients. Flashpoint: patient might find it difficult to deal with another patient’s behavior. Staff modifier: Staff can model caring and understanding. Give patients a chance to support one another. </a:t>
            </a:r>
          </a:p>
          <a:p>
            <a:pPr marL="0" indent="0">
              <a:buNone/>
            </a:pPr>
            <a:r>
              <a:rPr lang="en-US" b="1" dirty="0"/>
              <a:t>5. Patient Characteristics Domain</a:t>
            </a:r>
          </a:p>
          <a:p>
            <a:pPr marL="0" indent="0">
              <a:buNone/>
            </a:pPr>
            <a:r>
              <a:rPr lang="en-US" b="0" dirty="0"/>
              <a:t>Certain patient characteristics are more likely to lead to conflict: patients with paranoia or those who suffer from hallucinations; patients with interpersonal difficulties; patients of a certain gender, age, or diagnosis. Flashpoint: staff places restrictions on patient. Staff modifier: staff offers explanations. </a:t>
            </a:r>
          </a:p>
          <a:p>
            <a:pPr marL="0" indent="0">
              <a:buNone/>
            </a:pPr>
            <a:r>
              <a:rPr lang="en-US" b="1" dirty="0"/>
              <a:t>6. Regulatory Framework Domain</a:t>
            </a:r>
          </a:p>
          <a:p>
            <a:pPr marL="0" indent="0">
              <a:buNone/>
            </a:pPr>
            <a:r>
              <a:rPr lang="en-US" b="0" dirty="0"/>
              <a:t>Laws and policies. Flashpoint: Patient feels as if staff is abusing power. Staff modifier: Ensuring patient rights are respected and looked after. </a:t>
            </a:r>
          </a:p>
          <a:p>
            <a:pPr marL="0" indent="0">
              <a:buNone/>
            </a:pPr>
            <a:endParaRPr lang="en-US" b="0" dirty="0"/>
          </a:p>
          <a:p>
            <a:pPr marL="0" indent="0">
              <a:buNone/>
            </a:pPr>
            <a:r>
              <a:rPr lang="en-US" b="0" dirty="0"/>
              <a:t>Goal: Staff modifies behavior to create positive and empathetic atmosphere. Patients are respected and cared for. Attempt to minimize staff anxiety and frustration so that patients respond in kind. When staff has the ability to regulate their own emotions, they can more easily adapt and control situations. Staff frustrations and anger incite patient frustration and anger. Increases teamwork and consistency among staff members. </a:t>
            </a:r>
          </a:p>
        </p:txBody>
      </p:sp>
      <p:sp>
        <p:nvSpPr>
          <p:cNvPr id="4" name="Slide Number Placeholder 3"/>
          <p:cNvSpPr>
            <a:spLocks noGrp="1"/>
          </p:cNvSpPr>
          <p:nvPr>
            <p:ph type="sldNum" sz="quarter" idx="5"/>
          </p:nvPr>
        </p:nvSpPr>
        <p:spPr/>
        <p:txBody>
          <a:bodyPr/>
          <a:lstStyle/>
          <a:p>
            <a:fld id="{6109CB31-F96D-47AC-8161-88B1E6B8E88E}" type="slidenum">
              <a:rPr lang="en-US" smtClean="0"/>
              <a:t>11</a:t>
            </a:fld>
            <a:endParaRPr lang="en-US"/>
          </a:p>
        </p:txBody>
      </p:sp>
    </p:spTree>
    <p:extLst>
      <p:ext uri="{BB962C8B-B14F-4D97-AF65-F5344CB8AC3E}">
        <p14:creationId xmlns:p14="http://schemas.microsoft.com/office/powerpoint/2010/main" val="17673578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8BFD94-563F-475A-896F-16429727B14F}" type="datetimeFigureOut">
              <a:rPr lang="en-US" smtClean="0"/>
              <a:t>10/13/2018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540FE323-F319-480D-BD99-C734C155E57F}" type="slidenum">
              <a:rPr lang="en-US" smtClean="0"/>
              <a:t>‹#›</a:t>
            </a:fld>
            <a:endParaRPr lang="en-US"/>
          </a:p>
        </p:txBody>
      </p:sp>
    </p:spTree>
    <p:extLst>
      <p:ext uri="{BB962C8B-B14F-4D97-AF65-F5344CB8AC3E}">
        <p14:creationId xmlns:p14="http://schemas.microsoft.com/office/powerpoint/2010/main" val="102281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8BFD94-563F-475A-896F-16429727B14F}" type="datetimeFigureOut">
              <a:rPr lang="en-US" smtClean="0"/>
              <a:t>10/13/2018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540FE323-F319-480D-BD99-C734C155E57F}" type="slidenum">
              <a:rPr lang="en-US" smtClean="0"/>
              <a:t>‹#›</a:t>
            </a:fld>
            <a:endParaRPr lang="en-US"/>
          </a:p>
        </p:txBody>
      </p:sp>
    </p:spTree>
    <p:extLst>
      <p:ext uri="{BB962C8B-B14F-4D97-AF65-F5344CB8AC3E}">
        <p14:creationId xmlns:p14="http://schemas.microsoft.com/office/powerpoint/2010/main" val="3889647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8BFD94-563F-475A-896F-16429727B14F}" type="datetimeFigureOut">
              <a:rPr lang="en-US" smtClean="0"/>
              <a:t>10/13/2018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540FE323-F319-480D-BD99-C734C155E57F}" type="slidenum">
              <a:rPr lang="en-US" smtClean="0"/>
              <a:t>‹#›</a:t>
            </a:fld>
            <a:endParaRPr lang="en-US"/>
          </a:p>
        </p:txBody>
      </p:sp>
    </p:spTree>
    <p:extLst>
      <p:ext uri="{BB962C8B-B14F-4D97-AF65-F5344CB8AC3E}">
        <p14:creationId xmlns:p14="http://schemas.microsoft.com/office/powerpoint/2010/main" val="32767853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8BFD94-563F-475A-896F-16429727B14F}" type="datetimeFigureOut">
              <a:rPr lang="en-US" smtClean="0"/>
              <a:t>10/13/2018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540FE323-F319-480D-BD99-C734C155E57F}"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6329508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8BFD94-563F-475A-896F-16429727B14F}" type="datetimeFigureOut">
              <a:rPr lang="en-US" smtClean="0"/>
              <a:t>10/13/2018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540FE323-F319-480D-BD99-C734C155E57F}" type="slidenum">
              <a:rPr lang="en-US" smtClean="0"/>
              <a:t>‹#›</a:t>
            </a:fld>
            <a:endParaRPr lang="en-US"/>
          </a:p>
        </p:txBody>
      </p:sp>
    </p:spTree>
    <p:extLst>
      <p:ext uri="{BB962C8B-B14F-4D97-AF65-F5344CB8AC3E}">
        <p14:creationId xmlns:p14="http://schemas.microsoft.com/office/powerpoint/2010/main" val="7761942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968BFD94-563F-475A-896F-16429727B14F}" type="datetimeFigureOut">
              <a:rPr lang="en-US" smtClean="0"/>
              <a:t>10/13/2018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0FE323-F319-480D-BD99-C734C155E57F}" type="slidenum">
              <a:rPr lang="en-US" smtClean="0"/>
              <a:t>‹#›</a:t>
            </a:fld>
            <a:endParaRPr lang="en-US"/>
          </a:p>
        </p:txBody>
      </p:sp>
    </p:spTree>
    <p:extLst>
      <p:ext uri="{BB962C8B-B14F-4D97-AF65-F5344CB8AC3E}">
        <p14:creationId xmlns:p14="http://schemas.microsoft.com/office/powerpoint/2010/main" val="34363678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968BFD94-563F-475A-896F-16429727B14F}" type="datetimeFigureOut">
              <a:rPr lang="en-US" smtClean="0"/>
              <a:t>10/13/2018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0FE323-F319-480D-BD99-C734C155E57F}" type="slidenum">
              <a:rPr lang="en-US" smtClean="0"/>
              <a:t>‹#›</a:t>
            </a:fld>
            <a:endParaRPr lang="en-US"/>
          </a:p>
        </p:txBody>
      </p:sp>
    </p:spTree>
    <p:extLst>
      <p:ext uri="{BB962C8B-B14F-4D97-AF65-F5344CB8AC3E}">
        <p14:creationId xmlns:p14="http://schemas.microsoft.com/office/powerpoint/2010/main" val="3077959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8BFD94-563F-475A-896F-16429727B14F}" type="datetimeFigureOut">
              <a:rPr lang="en-US" smtClean="0"/>
              <a:t>10/13/2018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0FE323-F319-480D-BD99-C734C155E57F}" type="slidenum">
              <a:rPr lang="en-US" smtClean="0"/>
              <a:t>‹#›</a:t>
            </a:fld>
            <a:endParaRPr lang="en-US"/>
          </a:p>
        </p:txBody>
      </p:sp>
    </p:spTree>
    <p:extLst>
      <p:ext uri="{BB962C8B-B14F-4D97-AF65-F5344CB8AC3E}">
        <p14:creationId xmlns:p14="http://schemas.microsoft.com/office/powerpoint/2010/main" val="7477163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968BFD94-563F-475A-896F-16429727B14F}" type="datetimeFigureOut">
              <a:rPr lang="en-US" smtClean="0"/>
              <a:t>10/13/2018</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540FE323-F319-480D-BD99-C734C155E57F}" type="slidenum">
              <a:rPr lang="en-US" smtClean="0"/>
              <a:t>‹#›</a:t>
            </a:fld>
            <a:endParaRPr lang="en-US"/>
          </a:p>
        </p:txBody>
      </p:sp>
    </p:spTree>
    <p:extLst>
      <p:ext uri="{BB962C8B-B14F-4D97-AF65-F5344CB8AC3E}">
        <p14:creationId xmlns:p14="http://schemas.microsoft.com/office/powerpoint/2010/main" val="2825886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8BFD94-563F-475A-896F-16429727B14F}" type="datetimeFigureOut">
              <a:rPr lang="en-US" smtClean="0"/>
              <a:t>10/13/2018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0FE323-F319-480D-BD99-C734C155E57F}" type="slidenum">
              <a:rPr lang="en-US" smtClean="0"/>
              <a:t>‹#›</a:t>
            </a:fld>
            <a:endParaRPr lang="en-US"/>
          </a:p>
        </p:txBody>
      </p:sp>
    </p:spTree>
    <p:extLst>
      <p:ext uri="{BB962C8B-B14F-4D97-AF65-F5344CB8AC3E}">
        <p14:creationId xmlns:p14="http://schemas.microsoft.com/office/powerpoint/2010/main" val="1071164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8BFD94-563F-475A-896F-16429727B14F}" type="datetimeFigureOut">
              <a:rPr lang="en-US" smtClean="0"/>
              <a:t>10/13/2018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540FE323-F319-480D-BD99-C734C155E57F}" type="slidenum">
              <a:rPr lang="en-US" smtClean="0"/>
              <a:t>‹#›</a:t>
            </a:fld>
            <a:endParaRPr lang="en-US"/>
          </a:p>
        </p:txBody>
      </p:sp>
    </p:spTree>
    <p:extLst>
      <p:ext uri="{BB962C8B-B14F-4D97-AF65-F5344CB8AC3E}">
        <p14:creationId xmlns:p14="http://schemas.microsoft.com/office/powerpoint/2010/main" val="3086458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8BFD94-563F-475A-896F-16429727B14F}" type="datetimeFigureOut">
              <a:rPr lang="en-US" smtClean="0"/>
              <a:t>10/13/2018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0FE323-F319-480D-BD99-C734C155E57F}" type="slidenum">
              <a:rPr lang="en-US" smtClean="0"/>
              <a:t>‹#›</a:t>
            </a:fld>
            <a:endParaRPr lang="en-US"/>
          </a:p>
        </p:txBody>
      </p:sp>
    </p:spTree>
    <p:extLst>
      <p:ext uri="{BB962C8B-B14F-4D97-AF65-F5344CB8AC3E}">
        <p14:creationId xmlns:p14="http://schemas.microsoft.com/office/powerpoint/2010/main" val="3008302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8BFD94-563F-475A-896F-16429727B14F}" type="datetimeFigureOut">
              <a:rPr lang="en-US" smtClean="0"/>
              <a:t>10/13/2018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0FE323-F319-480D-BD99-C734C155E57F}" type="slidenum">
              <a:rPr lang="en-US" smtClean="0"/>
              <a:t>‹#›</a:t>
            </a:fld>
            <a:endParaRPr lang="en-US"/>
          </a:p>
        </p:txBody>
      </p:sp>
    </p:spTree>
    <p:extLst>
      <p:ext uri="{BB962C8B-B14F-4D97-AF65-F5344CB8AC3E}">
        <p14:creationId xmlns:p14="http://schemas.microsoft.com/office/powerpoint/2010/main" val="4213870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8BFD94-563F-475A-896F-16429727B14F}" type="datetimeFigureOut">
              <a:rPr lang="en-US" smtClean="0"/>
              <a:t>10/13/2018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0FE323-F319-480D-BD99-C734C155E57F}" type="slidenum">
              <a:rPr lang="en-US" smtClean="0"/>
              <a:t>‹#›</a:t>
            </a:fld>
            <a:endParaRPr lang="en-US"/>
          </a:p>
        </p:txBody>
      </p:sp>
    </p:spTree>
    <p:extLst>
      <p:ext uri="{BB962C8B-B14F-4D97-AF65-F5344CB8AC3E}">
        <p14:creationId xmlns:p14="http://schemas.microsoft.com/office/powerpoint/2010/main" val="2260968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68BFD94-563F-475A-896F-16429727B14F}" type="datetimeFigureOut">
              <a:rPr lang="en-US" smtClean="0"/>
              <a:t>10/13/2018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0FE323-F319-480D-BD99-C734C155E57F}" type="slidenum">
              <a:rPr lang="en-US" smtClean="0"/>
              <a:t>‹#›</a:t>
            </a:fld>
            <a:endParaRPr lang="en-US"/>
          </a:p>
        </p:txBody>
      </p:sp>
    </p:spTree>
    <p:extLst>
      <p:ext uri="{BB962C8B-B14F-4D97-AF65-F5344CB8AC3E}">
        <p14:creationId xmlns:p14="http://schemas.microsoft.com/office/powerpoint/2010/main" val="1636493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8BFD94-563F-475A-896F-16429727B14F}" type="datetimeFigureOut">
              <a:rPr lang="en-US" smtClean="0"/>
              <a:t>10/13/2018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0FE323-F319-480D-BD99-C734C155E57F}" type="slidenum">
              <a:rPr lang="en-US" smtClean="0"/>
              <a:t>‹#›</a:t>
            </a:fld>
            <a:endParaRPr lang="en-US"/>
          </a:p>
        </p:txBody>
      </p:sp>
    </p:spTree>
    <p:extLst>
      <p:ext uri="{BB962C8B-B14F-4D97-AF65-F5344CB8AC3E}">
        <p14:creationId xmlns:p14="http://schemas.microsoft.com/office/powerpoint/2010/main" val="2110383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8BFD94-563F-475A-896F-16429727B14F}" type="datetimeFigureOut">
              <a:rPr lang="en-US" smtClean="0"/>
              <a:t>10/13/2018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0FE323-F319-480D-BD99-C734C155E57F}" type="slidenum">
              <a:rPr lang="en-US" smtClean="0"/>
              <a:t>‹#›</a:t>
            </a:fld>
            <a:endParaRPr lang="en-US"/>
          </a:p>
        </p:txBody>
      </p:sp>
    </p:spTree>
    <p:extLst>
      <p:ext uri="{BB962C8B-B14F-4D97-AF65-F5344CB8AC3E}">
        <p14:creationId xmlns:p14="http://schemas.microsoft.com/office/powerpoint/2010/main" val="2476536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68BFD94-563F-475A-896F-16429727B14F}" type="datetimeFigureOut">
              <a:rPr lang="en-US" smtClean="0"/>
              <a:t>10/13/2018</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540FE323-F319-480D-BD99-C734C155E57F}" type="slidenum">
              <a:rPr lang="en-US" smtClean="0"/>
              <a:t>‹#›</a:t>
            </a:fld>
            <a:endParaRPr lang="en-US"/>
          </a:p>
        </p:txBody>
      </p:sp>
    </p:spTree>
    <p:extLst>
      <p:ext uri="{BB962C8B-B14F-4D97-AF65-F5344CB8AC3E}">
        <p14:creationId xmlns:p14="http://schemas.microsoft.com/office/powerpoint/2010/main" val="582071890"/>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image" Target="../media/image1.png"/><Relationship Id="rId7" Type="http://schemas.openxmlformats.org/officeDocument/2006/relationships/diagramLayout" Target="../diagrams/layout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Data" Target="../diagrams/data2.xml"/><Relationship Id="rId5" Type="http://schemas.openxmlformats.org/officeDocument/2006/relationships/image" Target="../media/image7.jpg"/><Relationship Id="rId10" Type="http://schemas.microsoft.com/office/2007/relationships/diagramDrawing" Target="../diagrams/drawing2.xml"/><Relationship Id="rId4" Type="http://schemas.openxmlformats.org/officeDocument/2006/relationships/image" Target="../media/image2.png"/><Relationship Id="rId9" Type="http://schemas.openxmlformats.org/officeDocument/2006/relationships/diagramColors" Target="../diagrams/colors2.xml"/></Relationships>
</file>

<file path=ppt/slides/_rels/slide11.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image" Target="../media/image1.png"/><Relationship Id="rId7" Type="http://schemas.openxmlformats.org/officeDocument/2006/relationships/diagramLayout" Target="../diagrams/layout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Data" Target="../diagrams/data3.xml"/><Relationship Id="rId5" Type="http://schemas.openxmlformats.org/officeDocument/2006/relationships/image" Target="../media/image3.png"/><Relationship Id="rId10" Type="http://schemas.microsoft.com/office/2007/relationships/diagramDrawing" Target="../diagrams/drawing3.xml"/><Relationship Id="rId4" Type="http://schemas.openxmlformats.org/officeDocument/2006/relationships/image" Target="../media/image2.png"/><Relationship Id="rId9" Type="http://schemas.openxmlformats.org/officeDocument/2006/relationships/diagramColors" Target="../diagrams/colors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nl.wikipedia.org/wiki/snoezelen" TargetMode="External"/><Relationship Id="rId5" Type="http://schemas.openxmlformats.org/officeDocument/2006/relationships/image" Target="../media/image8.JP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2.png"/><Relationship Id="rId7" Type="http://schemas.openxmlformats.org/officeDocument/2006/relationships/diagramColors" Target="../diagrams/colors4.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safewards.net/model/model-diagra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pursuit.unimelb.edu.au/articles/time-to-hold-back-on-the-use-of-restraint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de.wikipedia.org/wiki/Clifford_Beers" TargetMode="Externa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creativecommons.org/licenses/by-sa/3.0/" TargetMode="External"/><Relationship Id="rId4" Type="http://schemas.openxmlformats.org/officeDocument/2006/relationships/hyperlink" Target="https://commons.wikimedia.org/wiki/File:Gnome-face-angry.svg" TargetMode="External"/></Relationships>
</file>

<file path=ppt/slides/_rels/slide9.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png"/><Relationship Id="rId7" Type="http://schemas.openxmlformats.org/officeDocument/2006/relationships/diagramQuickStyle" Target="../diagrams/quickStyle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2.png"/><Relationship Id="rId9"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6C60E22-7100-4F70-8525-98F7CAE1C9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14DE8BDE-B19F-4016-B1B0-14871E07A65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Rectangle 11">
            <a:extLst>
              <a:ext uri="{FF2B5EF4-FFF2-40B4-BE49-F238E27FC236}">
                <a16:creationId xmlns:a16="http://schemas.microsoft.com/office/drawing/2014/main" id="{7E3B7621-F03B-4FB5-97B7-BE1E0294E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7534654" cy="6858000"/>
          </a:xfrm>
          <a:prstGeom prst="rect">
            <a:avLst/>
          </a:prstGeom>
          <a:solidFill>
            <a:srgbClr val="262626"/>
          </a:solidFill>
          <a:ln>
            <a:noFill/>
          </a:ln>
          <a:effectLst>
            <a:outerShdw blurRad="88900" dist="381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8BA32A7D-DCB1-4F3D-97F1-044D624330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27949"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9A42972-91E1-4E81-86FD-D80481895E55}"/>
              </a:ext>
            </a:extLst>
          </p:cNvPr>
          <p:cNvSpPr>
            <a:spLocks noGrp="1"/>
          </p:cNvSpPr>
          <p:nvPr>
            <p:ph type="ctrTitle"/>
          </p:nvPr>
        </p:nvSpPr>
        <p:spPr>
          <a:xfrm>
            <a:off x="680322" y="485610"/>
            <a:ext cx="6036164" cy="4963468"/>
          </a:xfrm>
        </p:spPr>
        <p:txBody>
          <a:bodyPr>
            <a:normAutofit/>
          </a:bodyPr>
          <a:lstStyle/>
          <a:p>
            <a:pPr algn="ctr"/>
            <a:r>
              <a:rPr lang="en-US" sz="6000" dirty="0"/>
              <a:t>Alternatives to Seclusion and Restraint </a:t>
            </a:r>
          </a:p>
        </p:txBody>
      </p:sp>
      <p:sp>
        <p:nvSpPr>
          <p:cNvPr id="3" name="Subtitle 2">
            <a:extLst>
              <a:ext uri="{FF2B5EF4-FFF2-40B4-BE49-F238E27FC236}">
                <a16:creationId xmlns:a16="http://schemas.microsoft.com/office/drawing/2014/main" id="{24F12B40-D367-4528-B0C9-E692D7C31DE5}"/>
              </a:ext>
            </a:extLst>
          </p:cNvPr>
          <p:cNvSpPr>
            <a:spLocks noGrp="1"/>
          </p:cNvSpPr>
          <p:nvPr>
            <p:ph type="subTitle" idx="1"/>
          </p:nvPr>
        </p:nvSpPr>
        <p:spPr>
          <a:xfrm>
            <a:off x="7746681" y="485610"/>
            <a:ext cx="2547500" cy="4963468"/>
          </a:xfrm>
          <a:effectLst>
            <a:outerShdw blurRad="88900" dist="38100" dir="2700000" algn="tl" rotWithShape="0">
              <a:prstClr val="black">
                <a:alpha val="30000"/>
              </a:prstClr>
            </a:outerShdw>
          </a:effectLst>
        </p:spPr>
        <p:txBody>
          <a:bodyPr>
            <a:normAutofit/>
          </a:bodyPr>
          <a:lstStyle/>
          <a:p>
            <a:pPr algn="ctr"/>
            <a:r>
              <a:rPr lang="en-US" sz="4000" dirty="0"/>
              <a:t>Karin </a:t>
            </a:r>
            <a:r>
              <a:rPr lang="en-US" sz="4000" dirty="0" err="1"/>
              <a:t>Tochkov</a:t>
            </a:r>
            <a:r>
              <a:rPr lang="en-US" sz="4000" dirty="0"/>
              <a:t>, Ph.D.</a:t>
            </a:r>
          </a:p>
          <a:p>
            <a:pPr algn="ctr"/>
            <a:r>
              <a:rPr lang="en-US" sz="4000" dirty="0"/>
              <a:t>&amp;</a:t>
            </a:r>
          </a:p>
          <a:p>
            <a:pPr algn="ctr"/>
            <a:r>
              <a:rPr lang="en-US" sz="4000" dirty="0"/>
              <a:t>Nichole Williams, B.S.</a:t>
            </a:r>
          </a:p>
        </p:txBody>
      </p:sp>
      <p:pic>
        <p:nvPicPr>
          <p:cNvPr id="16" name="Picture 15">
            <a:extLst>
              <a:ext uri="{FF2B5EF4-FFF2-40B4-BE49-F238E27FC236}">
                <a16:creationId xmlns:a16="http://schemas.microsoft.com/office/drawing/2014/main" id="{B33E843B-6CE7-4DFF-B50D-4AB50ED660B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0585826" y="1989330"/>
            <a:ext cx="1602997" cy="144270"/>
          </a:xfrm>
          <a:prstGeom prst="rect">
            <a:avLst/>
          </a:prstGeom>
        </p:spPr>
      </p:pic>
      <p:sp>
        <p:nvSpPr>
          <p:cNvPr id="18" name="Rectangle 17">
            <a:extLst>
              <a:ext uri="{FF2B5EF4-FFF2-40B4-BE49-F238E27FC236}">
                <a16:creationId xmlns:a16="http://schemas.microsoft.com/office/drawing/2014/main" id="{77DC4CA4-7111-46A0-BD6A-17D131E4FA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9003" y="338329"/>
            <a:ext cx="1602997"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450033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F4979F40-3A44-4CCB-9EB7-F8318BCE57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8">
            <a:extLst>
              <a:ext uri="{FF2B5EF4-FFF2-40B4-BE49-F238E27FC236}">
                <a16:creationId xmlns:a16="http://schemas.microsoft.com/office/drawing/2014/main" id="{15291D39-6B03-4BB5-BFC6-CBF11E90BFD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3176" y="0"/>
            <a:ext cx="12192000" cy="6858000"/>
          </a:xfrm>
          <a:prstGeom prst="rect">
            <a:avLst/>
          </a:prstGeom>
        </p:spPr>
      </p:pic>
      <p:sp>
        <p:nvSpPr>
          <p:cNvPr id="41" name="Rectangle 40">
            <a:extLst>
              <a:ext uri="{FF2B5EF4-FFF2-40B4-BE49-F238E27FC236}">
                <a16:creationId xmlns:a16="http://schemas.microsoft.com/office/drawing/2014/main" id="{AFD071FA-0514-4371-9568-86216A1F46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5211DDA4-E7B5-4325-A844-B7F59B084B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4959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45" name="Picture 44">
            <a:extLst>
              <a:ext uri="{FF2B5EF4-FFF2-40B4-BE49-F238E27FC236}">
                <a16:creationId xmlns:a16="http://schemas.microsoft.com/office/drawing/2014/main" id="{0D58E222-6309-4F79-AC20-9D3C69CD9B1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2" y="1970241"/>
            <a:ext cx="4956048" cy="199787"/>
          </a:xfrm>
          <a:prstGeom prst="rect">
            <a:avLst/>
          </a:prstGeom>
        </p:spPr>
      </p:pic>
      <p:pic>
        <p:nvPicPr>
          <p:cNvPr id="30" name="Content Placeholder 4" descr="A screenshot of a cell phone&#10;&#10;Description generated with high confidence">
            <a:extLst>
              <a:ext uri="{FF2B5EF4-FFF2-40B4-BE49-F238E27FC236}">
                <a16:creationId xmlns:a16="http://schemas.microsoft.com/office/drawing/2014/main" id="{7B20571E-6726-499D-A233-18E2AFEE76B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76090" y="1077945"/>
            <a:ext cx="6269479" cy="4702109"/>
          </a:xfrm>
          <a:prstGeom prst="rect">
            <a:avLst/>
          </a:prstGeom>
          <a:ln>
            <a:noFill/>
          </a:ln>
          <a:effectLst>
            <a:outerShdw blurRad="76200" dist="63500" dir="5040000" algn="tl" rotWithShape="0">
              <a:srgbClr val="000000">
                <a:alpha val="41000"/>
              </a:srgbClr>
            </a:outerShdw>
          </a:effectLst>
        </p:spPr>
      </p:pic>
      <p:graphicFrame>
        <p:nvGraphicFramePr>
          <p:cNvPr id="32" name="Content Placeholder 9">
            <a:extLst>
              <a:ext uri="{FF2B5EF4-FFF2-40B4-BE49-F238E27FC236}">
                <a16:creationId xmlns:a16="http://schemas.microsoft.com/office/drawing/2014/main" id="{BE3962DB-20C4-4B11-AFAE-E4BCBC6FF7F8}"/>
              </a:ext>
            </a:extLst>
          </p:cNvPr>
          <p:cNvGraphicFramePr>
            <a:graphicFrameLocks noGrp="1"/>
          </p:cNvGraphicFramePr>
          <p:nvPr>
            <p:ph idx="1"/>
            <p:extLst>
              <p:ext uri="{D42A27DB-BD31-4B8C-83A1-F6EECF244321}">
                <p14:modId xmlns:p14="http://schemas.microsoft.com/office/powerpoint/2010/main" val="2990649172"/>
              </p:ext>
            </p:extLst>
          </p:nvPr>
        </p:nvGraphicFramePr>
        <p:xfrm>
          <a:off x="680321" y="2336873"/>
          <a:ext cx="3656289" cy="3599316"/>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2457937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CCD89DF-A084-43AD-9824-83BBBFC81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824" cy="685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842DB508-57AC-4491-A95B-0A00DE2608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Rectangle 13">
            <a:extLst>
              <a:ext uri="{FF2B5EF4-FFF2-40B4-BE49-F238E27FC236}">
                <a16:creationId xmlns:a16="http://schemas.microsoft.com/office/drawing/2014/main" id="{11767E27-DCFE-4AA0-B1A2-E019108D7A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609600"/>
            <a:ext cx="10437812" cy="1368198"/>
          </a:xfrm>
          <a:prstGeom prst="rect">
            <a:avLst/>
          </a:prstGeom>
          <a:solidFill>
            <a:schemeClr val="bg1">
              <a:lumMod val="95000"/>
              <a:lumOff val="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916950A-A368-40D5-BE06-56F9E04A56B7}"/>
              </a:ext>
            </a:extLst>
          </p:cNvPr>
          <p:cNvSpPr>
            <a:spLocks noGrp="1"/>
          </p:cNvSpPr>
          <p:nvPr>
            <p:ph type="title"/>
          </p:nvPr>
        </p:nvSpPr>
        <p:spPr>
          <a:xfrm>
            <a:off x="680321" y="753228"/>
            <a:ext cx="9613861" cy="1080938"/>
          </a:xfrm>
        </p:spPr>
        <p:txBody>
          <a:bodyPr>
            <a:normAutofit/>
          </a:bodyPr>
          <a:lstStyle/>
          <a:p>
            <a:r>
              <a:rPr lang="en-US" dirty="0" err="1"/>
              <a:t>Safewards</a:t>
            </a:r>
            <a:r>
              <a:rPr lang="en-US" dirty="0"/>
              <a:t> Model: Originating Domains</a:t>
            </a:r>
          </a:p>
        </p:txBody>
      </p:sp>
      <p:sp>
        <p:nvSpPr>
          <p:cNvPr id="16" name="Rectangle 15">
            <a:extLst>
              <a:ext uri="{FF2B5EF4-FFF2-40B4-BE49-F238E27FC236}">
                <a16:creationId xmlns:a16="http://schemas.microsoft.com/office/drawing/2014/main" id="{1C61BEF9-DC90-4AC9-8E25-ED5509D7A1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a:extLst>
              <a:ext uri="{FF2B5EF4-FFF2-40B4-BE49-F238E27FC236}">
                <a16:creationId xmlns:a16="http://schemas.microsoft.com/office/drawing/2014/main" id="{D64306F4-D304-4F4E-9B08-A8036AF821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2116667"/>
            <a:ext cx="10439400" cy="3793206"/>
          </a:xfrm>
          <a:prstGeom prst="rect">
            <a:avLst/>
          </a:prstGeom>
          <a:solidFill>
            <a:schemeClr val="bg1">
              <a:lumMod val="95000"/>
              <a:lumOff val="5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0" name="Picture 19">
            <a:extLst>
              <a:ext uri="{FF2B5EF4-FFF2-40B4-BE49-F238E27FC236}">
                <a16:creationId xmlns:a16="http://schemas.microsoft.com/office/drawing/2014/main" id="{8FACC571-ABDB-4C1F-8A8B-53E362E113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22" name="Picture 21">
            <a:extLst>
              <a:ext uri="{FF2B5EF4-FFF2-40B4-BE49-F238E27FC236}">
                <a16:creationId xmlns:a16="http://schemas.microsoft.com/office/drawing/2014/main" id="{F486E5BD-1557-41D9-A119-D5F62647ABB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graphicFrame>
        <p:nvGraphicFramePr>
          <p:cNvPr id="7" name="Content Placeholder 2">
            <a:extLst>
              <a:ext uri="{FF2B5EF4-FFF2-40B4-BE49-F238E27FC236}">
                <a16:creationId xmlns:a16="http://schemas.microsoft.com/office/drawing/2014/main" id="{E7CAA7FE-B2D7-4282-9E40-D8AC2C90347C}"/>
              </a:ext>
            </a:extLst>
          </p:cNvPr>
          <p:cNvGraphicFramePr>
            <a:graphicFrameLocks noGrp="1"/>
          </p:cNvGraphicFramePr>
          <p:nvPr>
            <p:ph idx="1"/>
            <p:extLst>
              <p:ext uri="{D42A27DB-BD31-4B8C-83A1-F6EECF244321}">
                <p14:modId xmlns:p14="http://schemas.microsoft.com/office/powerpoint/2010/main" val="3321636994"/>
              </p:ext>
            </p:extLst>
          </p:nvPr>
        </p:nvGraphicFramePr>
        <p:xfrm>
          <a:off x="681038" y="2427478"/>
          <a:ext cx="9433453" cy="3160661"/>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3217529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8DF5C3E-BDAB-40E6-A40B-8C05D8CD3F5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a:gradFill>
            <a:gsLst>
              <a:gs pos="0">
                <a:srgbClr val="F78925"/>
              </a:gs>
              <a:gs pos="50000">
                <a:srgbClr val="D54209"/>
              </a:gs>
              <a:gs pos="100000">
                <a:srgbClr val="8D0000"/>
              </a:gs>
            </a:gsLst>
            <a:lin ang="2520000" scaled="0"/>
          </a:gradFill>
        </p:spPr>
      </p:pic>
      <p:pic>
        <p:nvPicPr>
          <p:cNvPr id="12" name="Picture 11">
            <a:extLst>
              <a:ext uri="{FF2B5EF4-FFF2-40B4-BE49-F238E27FC236}">
                <a16:creationId xmlns:a16="http://schemas.microsoft.com/office/drawing/2014/main" id="{9D90C31A-86E3-472B-B929-496667598EF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Rectangle 13">
            <a:extLst>
              <a:ext uri="{FF2B5EF4-FFF2-40B4-BE49-F238E27FC236}">
                <a16:creationId xmlns:a16="http://schemas.microsoft.com/office/drawing/2014/main" id="{9DD3589A-DB65-424B-ACF1-5C8155F1C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F784D76-D302-4160-A2D4-C2F4AB76D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6412862" cy="1368198"/>
          </a:xfrm>
          <a:prstGeom prst="rect">
            <a:avLst/>
          </a:prstGeom>
          <a:solidFill>
            <a:srgbClr val="0D0D0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D640354-A3AF-488A-B077-0C0AE2849833}"/>
              </a:ext>
            </a:extLst>
          </p:cNvPr>
          <p:cNvSpPr>
            <a:spLocks noGrp="1"/>
          </p:cNvSpPr>
          <p:nvPr>
            <p:ph type="title"/>
          </p:nvPr>
        </p:nvSpPr>
        <p:spPr>
          <a:xfrm>
            <a:off x="680321" y="753228"/>
            <a:ext cx="5584677" cy="1080938"/>
          </a:xfrm>
        </p:spPr>
        <p:txBody>
          <a:bodyPr>
            <a:normAutofit/>
          </a:bodyPr>
          <a:lstStyle/>
          <a:p>
            <a:r>
              <a:rPr lang="en-US">
                <a:solidFill>
                  <a:srgbClr val="FFFFFF"/>
                </a:solidFill>
              </a:rPr>
              <a:t>Sensory Approaches</a:t>
            </a:r>
          </a:p>
        </p:txBody>
      </p:sp>
      <p:pic>
        <p:nvPicPr>
          <p:cNvPr id="18" name="Picture 17">
            <a:extLst>
              <a:ext uri="{FF2B5EF4-FFF2-40B4-BE49-F238E27FC236}">
                <a16:creationId xmlns:a16="http://schemas.microsoft.com/office/drawing/2014/main" id="{608D9710-1A5F-4D24-B654-F2081DE6014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2" y="1970241"/>
            <a:ext cx="6409944" cy="258395"/>
          </a:xfrm>
          <a:prstGeom prst="rect">
            <a:avLst/>
          </a:prstGeom>
        </p:spPr>
      </p:pic>
      <p:sp>
        <p:nvSpPr>
          <p:cNvPr id="3" name="Content Placeholder 2">
            <a:extLst>
              <a:ext uri="{FF2B5EF4-FFF2-40B4-BE49-F238E27FC236}">
                <a16:creationId xmlns:a16="http://schemas.microsoft.com/office/drawing/2014/main" id="{2100A590-19D8-4A69-8967-0206F5A9DCC1}"/>
              </a:ext>
            </a:extLst>
          </p:cNvPr>
          <p:cNvSpPr>
            <a:spLocks noGrp="1"/>
          </p:cNvSpPr>
          <p:nvPr>
            <p:ph idx="1"/>
          </p:nvPr>
        </p:nvSpPr>
        <p:spPr>
          <a:xfrm>
            <a:off x="680321" y="2336873"/>
            <a:ext cx="5104843" cy="3599316"/>
          </a:xfrm>
        </p:spPr>
        <p:txBody>
          <a:bodyPr>
            <a:normAutofit/>
          </a:bodyPr>
          <a:lstStyle/>
          <a:p>
            <a:r>
              <a:rPr lang="en-US" sz="2000" dirty="0">
                <a:solidFill>
                  <a:srgbClr val="FFFFFF"/>
                </a:solidFill>
              </a:rPr>
              <a:t>Sensory diet </a:t>
            </a:r>
          </a:p>
          <a:p>
            <a:pPr lvl="1"/>
            <a:r>
              <a:rPr lang="en-US" sz="1600" dirty="0">
                <a:solidFill>
                  <a:srgbClr val="FFFFFF"/>
                </a:solidFill>
              </a:rPr>
              <a:t>Coined by Wilbarger (1984)</a:t>
            </a:r>
          </a:p>
          <a:p>
            <a:pPr lvl="1"/>
            <a:r>
              <a:rPr lang="en-US" sz="1600" dirty="0">
                <a:solidFill>
                  <a:srgbClr val="FFFFFF"/>
                </a:solidFill>
              </a:rPr>
              <a:t>An individual’s preferred sensorimotor experiences</a:t>
            </a:r>
          </a:p>
          <a:p>
            <a:pPr lvl="1"/>
            <a:r>
              <a:rPr lang="en-US" sz="1600" dirty="0">
                <a:solidFill>
                  <a:srgbClr val="FFFFFF"/>
                </a:solidFill>
              </a:rPr>
              <a:t>Can be relaxing/calming or allow individual to be more alert</a:t>
            </a:r>
          </a:p>
          <a:p>
            <a:r>
              <a:rPr lang="en-US" sz="2000" dirty="0">
                <a:solidFill>
                  <a:srgbClr val="FFFFFF"/>
                </a:solidFill>
              </a:rPr>
              <a:t>Multisensory treatment rooms</a:t>
            </a:r>
          </a:p>
          <a:p>
            <a:endParaRPr lang="en-US" sz="2000" dirty="0">
              <a:solidFill>
                <a:srgbClr val="FFFFFF"/>
              </a:solidFill>
            </a:endParaRPr>
          </a:p>
        </p:txBody>
      </p:sp>
      <p:sp useBgFill="1">
        <p:nvSpPr>
          <p:cNvPr id="20" name="Rectangle 19">
            <a:extLst>
              <a:ext uri="{FF2B5EF4-FFF2-40B4-BE49-F238E27FC236}">
                <a16:creationId xmlns:a16="http://schemas.microsoft.com/office/drawing/2014/main" id="{2B57E7D2-A94B-4A8D-B58F-D3E30C235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3163" y="642795"/>
            <a:ext cx="4812406" cy="5575125"/>
          </a:xfrm>
          <a:prstGeom prst="rect">
            <a:avLst/>
          </a:prstGeom>
          <a:ln>
            <a:noFill/>
          </a:ln>
          <a:effectLst>
            <a:outerShdw blurRad="76200" dist="63500" dir="5040000" algn="t" rotWithShape="0">
              <a:prstClr val="black">
                <a:alpha val="4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lit up room&#10;&#10;Description generated with high confidence">
            <a:extLst>
              <a:ext uri="{FF2B5EF4-FFF2-40B4-BE49-F238E27FC236}">
                <a16:creationId xmlns:a16="http://schemas.microsoft.com/office/drawing/2014/main" id="{9A50D63E-491A-4127-89E9-E0BB036A0538}"/>
              </a:ext>
            </a:extLst>
          </p:cNvPr>
          <p:cNvPicPr>
            <a:picLocks noChangeAspect="1"/>
          </p:cNvPicPr>
          <p:nvPr/>
        </p:nvPicPr>
        <p:blipFill rotWithShape="1">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rcRect l="342" r="4" b="4"/>
          <a:stretch/>
        </p:blipFill>
        <p:spPr>
          <a:xfrm>
            <a:off x="7284869" y="955591"/>
            <a:ext cx="3696547" cy="4940024"/>
          </a:xfrm>
          <a:prstGeom prst="rect">
            <a:avLst/>
          </a:prstGeom>
          <a:ln>
            <a:noFill/>
          </a:ln>
          <a:effectLst/>
        </p:spPr>
      </p:pic>
    </p:spTree>
    <p:extLst>
      <p:ext uri="{BB962C8B-B14F-4D97-AF65-F5344CB8AC3E}">
        <p14:creationId xmlns:p14="http://schemas.microsoft.com/office/powerpoint/2010/main" val="3262079241"/>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F7EEB-9BAB-4016-8727-5A7029D360B0}"/>
              </a:ext>
            </a:extLst>
          </p:cNvPr>
          <p:cNvSpPr>
            <a:spLocks noGrp="1"/>
          </p:cNvSpPr>
          <p:nvPr>
            <p:ph type="title"/>
          </p:nvPr>
        </p:nvSpPr>
        <p:spPr/>
        <p:txBody>
          <a:bodyPr/>
          <a:lstStyle/>
          <a:p>
            <a:pPr algn="ctr"/>
            <a:r>
              <a:rPr lang="en-US" dirty="0"/>
              <a:t>Pennsylvania State Hospital System Makes Changes </a:t>
            </a:r>
          </a:p>
        </p:txBody>
      </p:sp>
      <p:sp>
        <p:nvSpPr>
          <p:cNvPr id="3" name="Content Placeholder 2">
            <a:extLst>
              <a:ext uri="{FF2B5EF4-FFF2-40B4-BE49-F238E27FC236}">
                <a16:creationId xmlns:a16="http://schemas.microsoft.com/office/drawing/2014/main" id="{AD73B214-9217-4BDF-BC71-91F3A2494307}"/>
              </a:ext>
            </a:extLst>
          </p:cNvPr>
          <p:cNvSpPr>
            <a:spLocks noGrp="1"/>
          </p:cNvSpPr>
          <p:nvPr>
            <p:ph idx="1"/>
          </p:nvPr>
        </p:nvSpPr>
        <p:spPr/>
        <p:txBody>
          <a:bodyPr>
            <a:normAutofit fontScale="92500" lnSpcReduction="20000"/>
          </a:bodyPr>
          <a:lstStyle/>
          <a:p>
            <a:r>
              <a:rPr lang="en-US" dirty="0"/>
              <a:t>Seclusion and restraint used as a last resort</a:t>
            </a:r>
          </a:p>
          <a:p>
            <a:r>
              <a:rPr lang="en-US" dirty="0"/>
              <a:t>Staff must try to end seclusion or restraint as quickly as possible </a:t>
            </a:r>
          </a:p>
          <a:p>
            <a:r>
              <a:rPr lang="en-US" dirty="0"/>
              <a:t>“Do-Not-Restrain” list (medical/psychiatric conditions)</a:t>
            </a:r>
          </a:p>
          <a:p>
            <a:r>
              <a:rPr lang="en-US" dirty="0"/>
              <a:t>When restrained, patient cannot be left alone</a:t>
            </a:r>
          </a:p>
          <a:p>
            <a:r>
              <a:rPr lang="en-US" dirty="0"/>
              <a:t>Chemical restraints are prohibited</a:t>
            </a:r>
          </a:p>
          <a:p>
            <a:r>
              <a:rPr lang="en-US" dirty="0"/>
              <a:t>Follow-up with patient after use of seclusion or restraint</a:t>
            </a:r>
          </a:p>
          <a:p>
            <a:r>
              <a:rPr lang="en-US" dirty="0"/>
              <a:t>Family members notified</a:t>
            </a:r>
          </a:p>
          <a:p>
            <a:r>
              <a:rPr lang="en-US" dirty="0"/>
              <a:t>Staff is trained in de-</a:t>
            </a:r>
            <a:r>
              <a:rPr lang="en-US" dirty="0" err="1"/>
              <a:t>escalationMonthly</a:t>
            </a:r>
            <a:r>
              <a:rPr lang="en-US" dirty="0"/>
              <a:t> reports on hospital and system use of these procedures</a:t>
            </a:r>
          </a:p>
          <a:p>
            <a:r>
              <a:rPr lang="en-US" dirty="0"/>
              <a:t>Psychiatric Emergency Response Teams (PERT)</a:t>
            </a:r>
          </a:p>
        </p:txBody>
      </p:sp>
    </p:spTree>
    <p:extLst>
      <p:ext uri="{BB962C8B-B14F-4D97-AF65-F5344CB8AC3E}">
        <p14:creationId xmlns:p14="http://schemas.microsoft.com/office/powerpoint/2010/main" val="37604512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0FA309-807F-4C17-98EF-A3BA7388E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642A87B-CAE9-4F8F-B293-28388E45D9E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Rectangle 11">
            <a:extLst>
              <a:ext uri="{FF2B5EF4-FFF2-40B4-BE49-F238E27FC236}">
                <a16:creationId xmlns:a16="http://schemas.microsoft.com/office/drawing/2014/main" id="{C8FA1749-B91A-40E7-AD01-0B9C9C6AF7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solidFill>
            <a:srgbClr val="F094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3B7A934F-FFF7-4353-83D3-4EF66E93EEF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6" name="Rectangle 15">
            <a:extLst>
              <a:ext uri="{FF2B5EF4-FFF2-40B4-BE49-F238E27FC236}">
                <a16:creationId xmlns:a16="http://schemas.microsoft.com/office/drawing/2014/main" id="{700676C8-6DE8-47DD-9A23-D42063A12E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8F0ACD5-AEE3-497B-AA0F-1DF64FD7644D}"/>
              </a:ext>
            </a:extLst>
          </p:cNvPr>
          <p:cNvSpPr>
            <a:spLocks noGrp="1"/>
          </p:cNvSpPr>
          <p:nvPr>
            <p:ph type="title"/>
          </p:nvPr>
        </p:nvSpPr>
        <p:spPr>
          <a:xfrm>
            <a:off x="680321" y="2063262"/>
            <a:ext cx="3739279" cy="2661052"/>
          </a:xfrm>
        </p:spPr>
        <p:txBody>
          <a:bodyPr>
            <a:normAutofit/>
          </a:bodyPr>
          <a:lstStyle/>
          <a:p>
            <a:pPr algn="r"/>
            <a:r>
              <a:rPr lang="en-US" sz="4400">
                <a:solidFill>
                  <a:srgbClr val="FFFFFF"/>
                </a:solidFill>
              </a:rPr>
              <a:t>Pennsylvania State Hospital System</a:t>
            </a:r>
          </a:p>
        </p:txBody>
      </p:sp>
      <p:sp>
        <p:nvSpPr>
          <p:cNvPr id="3" name="Content Placeholder 2">
            <a:extLst>
              <a:ext uri="{FF2B5EF4-FFF2-40B4-BE49-F238E27FC236}">
                <a16:creationId xmlns:a16="http://schemas.microsoft.com/office/drawing/2014/main" id="{C3FF4694-F731-4549-9178-4305B1EC5561}"/>
              </a:ext>
            </a:extLst>
          </p:cNvPr>
          <p:cNvSpPr>
            <a:spLocks noGrp="1"/>
          </p:cNvSpPr>
          <p:nvPr>
            <p:ph idx="1"/>
          </p:nvPr>
        </p:nvSpPr>
        <p:spPr>
          <a:xfrm>
            <a:off x="5287995" y="661106"/>
            <a:ext cx="6257362" cy="5503101"/>
          </a:xfrm>
        </p:spPr>
        <p:txBody>
          <a:bodyPr anchor="ctr">
            <a:normAutofit/>
          </a:bodyPr>
          <a:lstStyle/>
          <a:p>
            <a:r>
              <a:rPr lang="en-US" sz="2000">
                <a:solidFill>
                  <a:srgbClr val="FFFFFF"/>
                </a:solidFill>
              </a:rPr>
              <a:t>Worldwide leader in reducing use of seclusion and restraint</a:t>
            </a:r>
          </a:p>
          <a:p>
            <a:r>
              <a:rPr lang="en-US" sz="2000">
                <a:solidFill>
                  <a:srgbClr val="FFFFFF"/>
                </a:solidFill>
              </a:rPr>
              <a:t>By 2000, reduced by 74% in 9 state hospitals</a:t>
            </a:r>
          </a:p>
          <a:p>
            <a:r>
              <a:rPr lang="en-US" sz="2000">
                <a:solidFill>
                  <a:srgbClr val="FFFFFF"/>
                </a:solidFill>
              </a:rPr>
              <a:t>From 2014 to 2015, restraints were only used 10 times</a:t>
            </a:r>
          </a:p>
          <a:p>
            <a:r>
              <a:rPr lang="en-US" sz="2000">
                <a:solidFill>
                  <a:srgbClr val="FFFFFF"/>
                </a:solidFill>
              </a:rPr>
              <a:t>Seclusion not used since 2013</a:t>
            </a:r>
          </a:p>
          <a:p>
            <a:r>
              <a:rPr lang="en-US" sz="2000">
                <a:solidFill>
                  <a:srgbClr val="FFFFFF"/>
                </a:solidFill>
              </a:rPr>
              <a:t>Patient-to-patient and patient-to-staff assaults have declined </a:t>
            </a:r>
          </a:p>
        </p:txBody>
      </p:sp>
    </p:spTree>
    <p:extLst>
      <p:ext uri="{BB962C8B-B14F-4D97-AF65-F5344CB8AC3E}">
        <p14:creationId xmlns:p14="http://schemas.microsoft.com/office/powerpoint/2010/main" val="38272736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20" name="Rectangle 9">
            <a:extLst>
              <a:ext uri="{FF2B5EF4-FFF2-40B4-BE49-F238E27FC236}">
                <a16:creationId xmlns:a16="http://schemas.microsoft.com/office/drawing/2014/main" id="{CDBCB3D0-62EC-4D8A-A9E7-991AF662DC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11">
            <a:extLst>
              <a:ext uri="{FF2B5EF4-FFF2-40B4-BE49-F238E27FC236}">
                <a16:creationId xmlns:a16="http://schemas.microsoft.com/office/drawing/2014/main" id="{62C758D7-9BCC-44AD-98FB-A68CA52677F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2" name="Rectangle 13">
            <a:extLst>
              <a:ext uri="{FF2B5EF4-FFF2-40B4-BE49-F238E27FC236}">
                <a16:creationId xmlns:a16="http://schemas.microsoft.com/office/drawing/2014/main" id="{A890917F-0A64-4C0A-91F8-E4F6BE6AB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15">
            <a:extLst>
              <a:ext uri="{FF2B5EF4-FFF2-40B4-BE49-F238E27FC236}">
                <a16:creationId xmlns:a16="http://schemas.microsoft.com/office/drawing/2014/main" id="{938C8E05-3629-4B19-A965-0C926F9DE4F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049"/>
          </a:xfrm>
          <a:prstGeom prst="rect">
            <a:avLst/>
          </a:prstGeom>
        </p:spPr>
      </p:pic>
      <p:sp>
        <p:nvSpPr>
          <p:cNvPr id="24" name="Rectangle 17">
            <a:extLst>
              <a:ext uri="{FF2B5EF4-FFF2-40B4-BE49-F238E27FC236}">
                <a16:creationId xmlns:a16="http://schemas.microsoft.com/office/drawing/2014/main" id="{9044F20B-3F79-4BBD-A9B8-33672B6A4A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4830071-A56A-4215-AF03-946DE6FAA25C}"/>
              </a:ext>
            </a:extLst>
          </p:cNvPr>
          <p:cNvSpPr>
            <a:spLocks noGrp="1"/>
          </p:cNvSpPr>
          <p:nvPr>
            <p:ph type="title"/>
          </p:nvPr>
        </p:nvSpPr>
        <p:spPr>
          <a:xfrm>
            <a:off x="680321" y="2063262"/>
            <a:ext cx="3739279" cy="2661052"/>
          </a:xfrm>
        </p:spPr>
        <p:txBody>
          <a:bodyPr>
            <a:normAutofit/>
          </a:bodyPr>
          <a:lstStyle/>
          <a:p>
            <a:pPr algn="r"/>
            <a:r>
              <a:rPr lang="en-US" sz="4400"/>
              <a:t>South Carolina Study</a:t>
            </a:r>
          </a:p>
        </p:txBody>
      </p:sp>
      <p:graphicFrame>
        <p:nvGraphicFramePr>
          <p:cNvPr id="25" name="Content Placeholder 2">
            <a:extLst>
              <a:ext uri="{FF2B5EF4-FFF2-40B4-BE49-F238E27FC236}">
                <a16:creationId xmlns:a16="http://schemas.microsoft.com/office/drawing/2014/main" id="{51B7D7A6-6873-419E-B807-8F2906C7C64B}"/>
              </a:ext>
            </a:extLst>
          </p:cNvPr>
          <p:cNvGraphicFramePr>
            <a:graphicFrameLocks noGrp="1"/>
          </p:cNvGraphicFramePr>
          <p:nvPr>
            <p:ph idx="1"/>
            <p:extLst>
              <p:ext uri="{D42A27DB-BD31-4B8C-83A1-F6EECF244321}">
                <p14:modId xmlns:p14="http://schemas.microsoft.com/office/powerpoint/2010/main" val="972930099"/>
              </p:ext>
            </p:extLst>
          </p:nvPr>
        </p:nvGraphicFramePr>
        <p:xfrm>
          <a:off x="5437509" y="777860"/>
          <a:ext cx="5955658" cy="538535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259087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60CD5-098D-426F-BFBE-FB14AC66EEA6}"/>
              </a:ext>
            </a:extLst>
          </p:cNvPr>
          <p:cNvSpPr>
            <a:spLocks noGrp="1"/>
          </p:cNvSpPr>
          <p:nvPr>
            <p:ph type="title"/>
          </p:nvPr>
        </p:nvSpPr>
        <p:spPr/>
        <p:txBody>
          <a:bodyPr/>
          <a:lstStyle/>
          <a:p>
            <a:r>
              <a:rPr lang="en-US" dirty="0"/>
              <a:t>Mental Health America Suggests…</a:t>
            </a:r>
          </a:p>
        </p:txBody>
      </p:sp>
      <p:sp>
        <p:nvSpPr>
          <p:cNvPr id="3" name="Content Placeholder 2">
            <a:extLst>
              <a:ext uri="{FF2B5EF4-FFF2-40B4-BE49-F238E27FC236}">
                <a16:creationId xmlns:a16="http://schemas.microsoft.com/office/drawing/2014/main" id="{4A80BC09-2D14-4AB6-804C-FD49CF63130E}"/>
              </a:ext>
            </a:extLst>
          </p:cNvPr>
          <p:cNvSpPr>
            <a:spLocks noGrp="1"/>
          </p:cNvSpPr>
          <p:nvPr>
            <p:ph idx="1"/>
          </p:nvPr>
        </p:nvSpPr>
        <p:spPr/>
        <p:txBody>
          <a:bodyPr>
            <a:normAutofit/>
          </a:bodyPr>
          <a:lstStyle/>
          <a:p>
            <a:r>
              <a:rPr lang="en-US" dirty="0"/>
              <a:t>Voluntary time-out, comfort rooms</a:t>
            </a:r>
          </a:p>
          <a:p>
            <a:r>
              <a:rPr lang="en-US" dirty="0"/>
              <a:t>Debriefing session for everyone involved (staff debrief separate from family and patient debrief)</a:t>
            </a:r>
          </a:p>
          <a:p>
            <a:r>
              <a:rPr lang="en-US" dirty="0"/>
              <a:t>Staff training every 6 months (emphasis on non-violent approaches) </a:t>
            </a:r>
          </a:p>
          <a:p>
            <a:r>
              <a:rPr lang="en-US" dirty="0"/>
              <a:t>Consider age, gender, development, clinical history of patient</a:t>
            </a:r>
          </a:p>
          <a:p>
            <a:r>
              <a:rPr lang="en-US" dirty="0"/>
              <a:t>Physical environment is an important tool</a:t>
            </a:r>
          </a:p>
          <a:p>
            <a:endParaRPr lang="en-US" dirty="0"/>
          </a:p>
        </p:txBody>
      </p:sp>
    </p:spTree>
    <p:extLst>
      <p:ext uri="{BB962C8B-B14F-4D97-AF65-F5344CB8AC3E}">
        <p14:creationId xmlns:p14="http://schemas.microsoft.com/office/powerpoint/2010/main" val="188729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A06E7-D44B-4918-BC14-DD612D486B09}"/>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05B155CB-0957-4582-A1EA-26A483A73175}"/>
              </a:ext>
            </a:extLst>
          </p:cNvPr>
          <p:cNvSpPr>
            <a:spLocks noGrp="1"/>
          </p:cNvSpPr>
          <p:nvPr>
            <p:ph idx="1"/>
          </p:nvPr>
        </p:nvSpPr>
        <p:spPr>
          <a:xfrm>
            <a:off x="171451" y="2071688"/>
            <a:ext cx="11787188" cy="4600575"/>
          </a:xfrm>
        </p:spPr>
        <p:txBody>
          <a:bodyPr>
            <a:normAutofit fontScale="55000" lnSpcReduction="20000"/>
          </a:bodyPr>
          <a:lstStyle/>
          <a:p>
            <a:r>
              <a:rPr lang="en-US" dirty="0"/>
              <a:t>Bowers, L. (2014). A model of de-escalation.</a:t>
            </a:r>
            <a:r>
              <a:rPr lang="en-US" i="1" dirty="0"/>
              <a:t> Mental Health Practice (2014+), 17</a:t>
            </a:r>
            <a:r>
              <a:rPr lang="en-US" dirty="0"/>
              <a:t>(9), 36. </a:t>
            </a:r>
            <a:r>
              <a:rPr lang="en-US" dirty="0" err="1"/>
              <a:t>doi:http</a:t>
            </a:r>
            <a:r>
              <a:rPr lang="en-US" dirty="0"/>
              <a:t>://dx.doi.org.proxy.tamuc.edu/10.7748/mhp.17.9.36.e924 </a:t>
            </a:r>
          </a:p>
          <a:p>
            <a:r>
              <a:rPr lang="en-US" dirty="0"/>
              <a:t>Bowers, L. (2014). </a:t>
            </a:r>
            <a:r>
              <a:rPr lang="en-US" dirty="0" err="1"/>
              <a:t>Safewards</a:t>
            </a:r>
            <a:r>
              <a:rPr lang="en-US" dirty="0"/>
              <a:t>: a new model of conflict and containment on psychiatric wards. </a:t>
            </a:r>
            <a:r>
              <a:rPr lang="en-US" i="1" dirty="0"/>
              <a:t>Journal of Psychiatric and Mental Health Nursing</a:t>
            </a:r>
            <a:r>
              <a:rPr lang="en-US" dirty="0"/>
              <a:t>, </a:t>
            </a:r>
            <a:r>
              <a:rPr lang="en-US" i="1" dirty="0"/>
              <a:t>21</a:t>
            </a:r>
            <a:r>
              <a:rPr lang="en-US" dirty="0"/>
              <a:t>(6), 499–508. http://doi.org/10.1111/jpm.12129</a:t>
            </a:r>
          </a:p>
          <a:p>
            <a:r>
              <a:rPr lang="en-US" dirty="0"/>
              <a:t>Champagne, </a:t>
            </a:r>
            <a:r>
              <a:rPr lang="en-US" dirty="0" err="1"/>
              <a:t>Tina,M.Ed</a:t>
            </a:r>
            <a:r>
              <a:rPr lang="en-US" dirty="0"/>
              <a:t>, O.T.R./L., &amp; Stromberg, Nan, MSN,R.N., C.S. (2004). Sensory approaches in inpatient psychiatric settings: Innovative alternatives to seclusion &amp; restraint.</a:t>
            </a:r>
            <a:r>
              <a:rPr lang="en-US" i="1" dirty="0"/>
              <a:t> Journal of Psychosocial Nursing &amp; Mental Health Services, 42</a:t>
            </a:r>
            <a:r>
              <a:rPr lang="en-US" dirty="0"/>
              <a:t>(9), 34-44. Retrieved from https://login.proxy.tamuc.edu/login?url=https://search-proquest-com.proxy.tamuc.edu/docview/225551605?accountid=7083 </a:t>
            </a:r>
          </a:p>
          <a:p>
            <a:r>
              <a:rPr lang="en-US" dirty="0" err="1"/>
              <a:t>DBSAlliance</a:t>
            </a:r>
            <a:r>
              <a:rPr lang="en-US" dirty="0"/>
              <a:t>. (2015, July 6). </a:t>
            </a:r>
            <a:r>
              <a:rPr lang="en-US" i="1" dirty="0"/>
              <a:t>Understanding agitation: De-escalation. </a:t>
            </a:r>
            <a:r>
              <a:rPr lang="en-US" dirty="0"/>
              <a:t>Retrieved from https://www.youtube.com/watch?v=6B9Kqg6jFeI</a:t>
            </a:r>
          </a:p>
          <a:p>
            <a:r>
              <a:rPr lang="en-US" dirty="0"/>
              <a:t>Gal, Darren. (2017, October 3). </a:t>
            </a:r>
            <a:r>
              <a:rPr lang="en-US" i="1" dirty="0"/>
              <a:t>Seclusion and restraint in NSW mental health units. </a:t>
            </a:r>
            <a:r>
              <a:rPr lang="en-US" dirty="0"/>
              <a:t>Retrieved from www.youtube.com/watch?v=RI4aEj9Tjzs.</a:t>
            </a:r>
          </a:p>
          <a:p>
            <a:r>
              <a:rPr lang="en-US" dirty="0" err="1"/>
              <a:t>Kontio</a:t>
            </a:r>
            <a:r>
              <a:rPr lang="en-US" dirty="0"/>
              <a:t>, R., Joffe, G., </a:t>
            </a:r>
            <a:r>
              <a:rPr lang="en-US" dirty="0" err="1"/>
              <a:t>Putkonen</a:t>
            </a:r>
            <a:r>
              <a:rPr lang="en-US" dirty="0"/>
              <a:t>, H., </a:t>
            </a:r>
            <a:r>
              <a:rPr lang="en-US" dirty="0" err="1"/>
              <a:t>Kuosmanen</a:t>
            </a:r>
            <a:r>
              <a:rPr lang="en-US" dirty="0"/>
              <a:t>, L., </a:t>
            </a:r>
            <a:r>
              <a:rPr lang="en-US" dirty="0" err="1"/>
              <a:t>Hane</a:t>
            </a:r>
            <a:r>
              <a:rPr lang="en-US" dirty="0"/>
              <a:t>, K., Holi, M., &amp; </a:t>
            </a:r>
            <a:r>
              <a:rPr lang="en-US" dirty="0" err="1"/>
              <a:t>Välimäki</a:t>
            </a:r>
            <a:r>
              <a:rPr lang="en-US" dirty="0"/>
              <a:t>, M. (2011). Seclusion and restraint in psychiatry: patients experiences and practical suggestions on how to improve practices and use alternatives. </a:t>
            </a:r>
            <a:r>
              <a:rPr lang="en-US" i="1" dirty="0"/>
              <a:t>Perspectives in Psychiatric Care,</a:t>
            </a:r>
            <a:r>
              <a:rPr lang="en-US" dirty="0"/>
              <a:t> </a:t>
            </a:r>
            <a:r>
              <a:rPr lang="en-US" i="1" dirty="0"/>
              <a:t>48</a:t>
            </a:r>
            <a:r>
              <a:rPr lang="en-US" dirty="0"/>
              <a:t>(1), 16-24. doi:10.1111/j.1744-6163.2010.00301.x </a:t>
            </a:r>
          </a:p>
          <a:p>
            <a:r>
              <a:rPr lang="en-US" dirty="0" err="1"/>
              <a:t>Kuivalainen</a:t>
            </a:r>
            <a:r>
              <a:rPr lang="en-US" dirty="0"/>
              <a:t>, S., </a:t>
            </a:r>
            <a:r>
              <a:rPr lang="en-US" dirty="0" err="1"/>
              <a:t>Vehviläinen-Julkunen</a:t>
            </a:r>
            <a:r>
              <a:rPr lang="en-US" dirty="0"/>
              <a:t>, K., </a:t>
            </a:r>
            <a:r>
              <a:rPr lang="en-US" dirty="0" err="1"/>
              <a:t>Louheranta</a:t>
            </a:r>
            <a:r>
              <a:rPr lang="en-US" dirty="0"/>
              <a:t>, O., </a:t>
            </a:r>
            <a:r>
              <a:rPr lang="en-US" dirty="0" err="1"/>
              <a:t>Putkonen</a:t>
            </a:r>
            <a:r>
              <a:rPr lang="en-US" dirty="0"/>
              <a:t>, A., Repo-</a:t>
            </a:r>
            <a:r>
              <a:rPr lang="en-US" dirty="0" err="1"/>
              <a:t>Tiihonen</a:t>
            </a:r>
            <a:r>
              <a:rPr lang="en-US" dirty="0"/>
              <a:t>, E., &amp; </a:t>
            </a:r>
            <a:r>
              <a:rPr lang="en-US" dirty="0" err="1"/>
              <a:t>Tiihonen</a:t>
            </a:r>
            <a:r>
              <a:rPr lang="en-US" dirty="0"/>
              <a:t>, J. (2017). De-escalation techniques used, and reasons for seclusion and restraint, in a forensic psychiatric hospital. </a:t>
            </a:r>
            <a:r>
              <a:rPr lang="en-US" i="1" dirty="0"/>
              <a:t>International Journal of Mental Health Nursing,</a:t>
            </a:r>
            <a:r>
              <a:rPr lang="en-US" dirty="0"/>
              <a:t> </a:t>
            </a:r>
            <a:r>
              <a:rPr lang="en-US" i="1" dirty="0"/>
              <a:t>26</a:t>
            </a:r>
            <a:r>
              <a:rPr lang="en-US" dirty="0"/>
              <a:t>(5), 513-524. doi:10.1111/inm.12389 </a:t>
            </a:r>
          </a:p>
          <a:p>
            <a:r>
              <a:rPr lang="en-US" dirty="0"/>
              <a:t>Mental Health America. (2017, August 21). Position statement 24: seclusion and restraints. Retrieved from http://www.mentalhealthamerica.net/positions/seclusion-restraints#9 </a:t>
            </a:r>
          </a:p>
          <a:p>
            <a:r>
              <a:rPr lang="en-US" dirty="0" err="1"/>
              <a:t>Safewards</a:t>
            </a:r>
            <a:r>
              <a:rPr lang="en-US" dirty="0"/>
              <a:t>. (2018). </a:t>
            </a:r>
            <a:r>
              <a:rPr lang="en-US" i="1" dirty="0" err="1"/>
              <a:t>Safewards</a:t>
            </a:r>
            <a:r>
              <a:rPr lang="en-US" i="1" dirty="0"/>
              <a:t>: an introduction. </a:t>
            </a:r>
            <a:r>
              <a:rPr lang="en-US" dirty="0"/>
              <a:t>Retrieved from </a:t>
            </a:r>
            <a:r>
              <a:rPr lang="en-US" dirty="0">
                <a:hlinkClick r:id="rId2"/>
              </a:rPr>
              <a:t>http://www.safewards.net/model/model-diagram</a:t>
            </a:r>
            <a:endParaRPr lang="en-US" dirty="0"/>
          </a:p>
          <a:p>
            <a:r>
              <a:rPr lang="en-US" dirty="0" err="1"/>
              <a:t>Tochkov</a:t>
            </a:r>
            <a:r>
              <a:rPr lang="en-US" dirty="0"/>
              <a:t>, K. &amp; Williams, N. (2018). Patient or prisoner? Forced treatment for the severely mentally ill: life-long implications for patients who have been treated against their will. </a:t>
            </a:r>
            <a:r>
              <a:rPr lang="en-US" i="1" dirty="0"/>
              <a:t>Ethical Human Psychology and Psychiatry, 20</a:t>
            </a:r>
            <a:r>
              <a:rPr lang="en-US" dirty="0"/>
              <a:t>(1), 56-68. http://dx.doi.org/10.1891/1559-4343.20.1.56</a:t>
            </a:r>
          </a:p>
          <a:p>
            <a:endParaRPr lang="en-US" dirty="0"/>
          </a:p>
        </p:txBody>
      </p:sp>
    </p:spTree>
    <p:extLst>
      <p:ext uri="{BB962C8B-B14F-4D97-AF65-F5344CB8AC3E}">
        <p14:creationId xmlns:p14="http://schemas.microsoft.com/office/powerpoint/2010/main" val="2958603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FCCCEB-4BBC-4047-B7BD-50FA08DA7D15}"/>
              </a:ext>
            </a:extLst>
          </p:cNvPr>
          <p:cNvSpPr>
            <a:spLocks noGrp="1"/>
          </p:cNvSpPr>
          <p:nvPr>
            <p:ph idx="1"/>
          </p:nvPr>
        </p:nvSpPr>
        <p:spPr/>
        <p:txBody>
          <a:bodyPr/>
          <a:lstStyle/>
          <a:p>
            <a:pPr marL="0" indent="0" algn="ctr">
              <a:buNone/>
            </a:pPr>
            <a:r>
              <a:rPr lang="en-US" b="1" u="sng" dirty="0"/>
              <a:t>Seclusion: </a:t>
            </a:r>
          </a:p>
          <a:p>
            <a:pPr marL="0" indent="0" algn="ctr">
              <a:buNone/>
            </a:pPr>
            <a:r>
              <a:rPr lang="en-US" dirty="0"/>
              <a:t>locking a patient alone in a room that he/she cannot leave without assistance of staff</a:t>
            </a:r>
          </a:p>
          <a:p>
            <a:pPr marL="0" indent="0" algn="ctr">
              <a:buNone/>
            </a:pPr>
            <a:endParaRPr lang="en-US" dirty="0"/>
          </a:p>
          <a:p>
            <a:pPr marL="0" indent="0" algn="ctr">
              <a:buNone/>
            </a:pPr>
            <a:r>
              <a:rPr lang="en-US" b="1" u="sng" dirty="0"/>
              <a:t>Restraint:</a:t>
            </a:r>
            <a:r>
              <a:rPr lang="en-US" b="1" dirty="0"/>
              <a:t> </a:t>
            </a:r>
          </a:p>
          <a:p>
            <a:pPr marL="0" indent="0" algn="ctr">
              <a:buNone/>
            </a:pPr>
            <a:r>
              <a:rPr lang="en-US" dirty="0"/>
              <a:t>mechanically tying a patient to a bed using softened leather straps</a:t>
            </a:r>
          </a:p>
        </p:txBody>
      </p:sp>
    </p:spTree>
    <p:extLst>
      <p:ext uri="{BB962C8B-B14F-4D97-AF65-F5344CB8AC3E}">
        <p14:creationId xmlns:p14="http://schemas.microsoft.com/office/powerpoint/2010/main" val="1758915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56" name="Rectangle 24">
            <a:extLst>
              <a:ext uri="{FF2B5EF4-FFF2-40B4-BE49-F238E27FC236}">
                <a16:creationId xmlns:a16="http://schemas.microsoft.com/office/drawing/2014/main" id="{E4055289-E0C6-4BD3-83C1-D3C3059323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824" cy="685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picture containing table&#10;&#10;Description generated with very high confidence">
            <a:extLst>
              <a:ext uri="{FF2B5EF4-FFF2-40B4-BE49-F238E27FC236}">
                <a16:creationId xmlns:a16="http://schemas.microsoft.com/office/drawing/2014/main" id="{54C050A0-7D7B-408D-B879-026DA97C58E7}"/>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6667"/>
          <a:stretch/>
        </p:blipFill>
        <p:spPr>
          <a:xfrm>
            <a:off x="20" y="-1"/>
            <a:ext cx="12191980" cy="6858001"/>
          </a:xfrm>
          <a:prstGeom prst="rect">
            <a:avLst/>
          </a:prstGeom>
        </p:spPr>
      </p:pic>
      <p:sp>
        <p:nvSpPr>
          <p:cNvPr id="57" name="Rectangle 26">
            <a:extLst>
              <a:ext uri="{FF2B5EF4-FFF2-40B4-BE49-F238E27FC236}">
                <a16:creationId xmlns:a16="http://schemas.microsoft.com/office/drawing/2014/main" id="{3D0E302E-D9CD-4301-A67C-2F0F43791D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2116667"/>
            <a:ext cx="10439400" cy="3793206"/>
          </a:xfrm>
          <a:prstGeom prst="rect">
            <a:avLst/>
          </a:prstGeom>
          <a:solidFill>
            <a:schemeClr val="bg1">
              <a:lumMod val="95000"/>
              <a:lumOff val="5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58" name="Picture 28">
            <a:extLst>
              <a:ext uri="{FF2B5EF4-FFF2-40B4-BE49-F238E27FC236}">
                <a16:creationId xmlns:a16="http://schemas.microsoft.com/office/drawing/2014/main" id="{CA457133-9802-4229-B919-FF91AE235CC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sp>
        <p:nvSpPr>
          <p:cNvPr id="31" name="Rectangle 30">
            <a:extLst>
              <a:ext uri="{FF2B5EF4-FFF2-40B4-BE49-F238E27FC236}">
                <a16:creationId xmlns:a16="http://schemas.microsoft.com/office/drawing/2014/main" id="{35174CBE-3C8C-4936-BADC-26BFB4F07F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609600"/>
            <a:ext cx="10437812" cy="1368198"/>
          </a:xfrm>
          <a:prstGeom prst="rect">
            <a:avLst/>
          </a:prstGeom>
          <a:solidFill>
            <a:schemeClr val="bg1">
              <a:lumMod val="95000"/>
              <a:lumOff val="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9100D4B-5368-4A7A-9E97-964A17BDFCCF}"/>
              </a:ext>
            </a:extLst>
          </p:cNvPr>
          <p:cNvSpPr>
            <a:spLocks noGrp="1"/>
          </p:cNvSpPr>
          <p:nvPr>
            <p:ph type="title"/>
          </p:nvPr>
        </p:nvSpPr>
        <p:spPr>
          <a:xfrm>
            <a:off x="680321" y="753228"/>
            <a:ext cx="9613861" cy="1080938"/>
          </a:xfrm>
        </p:spPr>
        <p:txBody>
          <a:bodyPr>
            <a:normAutofit/>
          </a:bodyPr>
          <a:lstStyle/>
          <a:p>
            <a:r>
              <a:rPr lang="en-US"/>
              <a:t>Seclusion &amp; Restraint</a:t>
            </a:r>
          </a:p>
        </p:txBody>
      </p:sp>
      <p:pic>
        <p:nvPicPr>
          <p:cNvPr id="33" name="Picture 32">
            <a:extLst>
              <a:ext uri="{FF2B5EF4-FFF2-40B4-BE49-F238E27FC236}">
                <a16:creationId xmlns:a16="http://schemas.microsoft.com/office/drawing/2014/main" id="{74CBD692-4D03-4764-98E3-F9578385786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6"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35" name="Rectangle 34">
            <a:extLst>
              <a:ext uri="{FF2B5EF4-FFF2-40B4-BE49-F238E27FC236}">
                <a16:creationId xmlns:a16="http://schemas.microsoft.com/office/drawing/2014/main" id="{932BC668-4D51-4090-89E3-5613B832E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 name="Content Placeholder 2">
            <a:extLst>
              <a:ext uri="{FF2B5EF4-FFF2-40B4-BE49-F238E27FC236}">
                <a16:creationId xmlns:a16="http://schemas.microsoft.com/office/drawing/2014/main" id="{9A05AED2-6395-4C95-B869-E12142B366FE}"/>
              </a:ext>
            </a:extLst>
          </p:cNvPr>
          <p:cNvSpPr>
            <a:spLocks noGrp="1"/>
          </p:cNvSpPr>
          <p:nvPr>
            <p:ph idx="1"/>
          </p:nvPr>
        </p:nvSpPr>
        <p:spPr>
          <a:xfrm>
            <a:off x="680321" y="2336873"/>
            <a:ext cx="9613861" cy="3395060"/>
          </a:xfrm>
        </p:spPr>
        <p:txBody>
          <a:bodyPr anchor="ctr">
            <a:normAutofit/>
          </a:bodyPr>
          <a:lstStyle/>
          <a:p>
            <a:r>
              <a:rPr lang="en-US" sz="2000" dirty="0"/>
              <a:t>Last resort </a:t>
            </a:r>
          </a:p>
          <a:p>
            <a:r>
              <a:rPr lang="en-US" sz="2000" dirty="0"/>
              <a:t>Patient may be a danger to himself or others</a:t>
            </a:r>
          </a:p>
          <a:p>
            <a:r>
              <a:rPr lang="en-US" sz="2000" dirty="0"/>
              <a:t>No therapeutic value</a:t>
            </a:r>
          </a:p>
          <a:p>
            <a:r>
              <a:rPr lang="en-US" sz="2000" dirty="0"/>
              <a:t>Can cause emotional and physical harm and in some cases death</a:t>
            </a:r>
          </a:p>
          <a:p>
            <a:r>
              <a:rPr lang="en-US" sz="2000" dirty="0"/>
              <a:t>Seclusion exacerbates suffering</a:t>
            </a:r>
          </a:p>
        </p:txBody>
      </p:sp>
    </p:spTree>
    <p:extLst>
      <p:ext uri="{BB962C8B-B14F-4D97-AF65-F5344CB8AC3E}">
        <p14:creationId xmlns:p14="http://schemas.microsoft.com/office/powerpoint/2010/main" val="2777418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7A865E47-4365-4F21-B8EA-13B2C12BCB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76" y="0"/>
            <a:ext cx="12192000" cy="6858001"/>
            <a:chOff x="-3176" y="0"/>
            <a:chExt cx="12192000" cy="6858001"/>
          </a:xfrm>
        </p:grpSpPr>
        <p:sp useBgFill="1">
          <p:nvSpPr>
            <p:cNvPr id="11" name="Rectangle 10">
              <a:extLst>
                <a:ext uri="{FF2B5EF4-FFF2-40B4-BE49-F238E27FC236}">
                  <a16:creationId xmlns:a16="http://schemas.microsoft.com/office/drawing/2014/main" id="{0CE24988-BB27-40E5-A961-9FA7ED0DB9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80BDE80E-ADE0-4E16-8F80-306A15F4D3FB}"/>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3176" y="0"/>
              <a:ext cx="12192000" cy="6858000"/>
            </a:xfrm>
            <a:prstGeom prst="rect">
              <a:avLst/>
            </a:prstGeom>
          </p:spPr>
        </p:pic>
      </p:grpSp>
      <p:sp>
        <p:nvSpPr>
          <p:cNvPr id="3" name="Content Placeholder 2">
            <a:extLst>
              <a:ext uri="{FF2B5EF4-FFF2-40B4-BE49-F238E27FC236}">
                <a16:creationId xmlns:a16="http://schemas.microsoft.com/office/drawing/2014/main" id="{47C36B5E-48F1-4D55-9FE3-BF4EC0E86CED}"/>
              </a:ext>
            </a:extLst>
          </p:cNvPr>
          <p:cNvSpPr>
            <a:spLocks noGrp="1"/>
          </p:cNvSpPr>
          <p:nvPr>
            <p:ph idx="1"/>
          </p:nvPr>
        </p:nvSpPr>
        <p:spPr>
          <a:xfrm>
            <a:off x="680322" y="2336873"/>
            <a:ext cx="5041628" cy="3599316"/>
          </a:xfrm>
        </p:spPr>
        <p:txBody>
          <a:bodyPr>
            <a:normAutofit/>
          </a:bodyPr>
          <a:lstStyle/>
          <a:p>
            <a:r>
              <a:rPr lang="en-US" sz="2000"/>
              <a:t>“Is it not, then, an atrocious anomaly that the treatment often meted out to insane persons is the very treatment that would deprive some sane persons of their reason?” </a:t>
            </a:r>
          </a:p>
          <a:p>
            <a:pPr marL="457200" lvl="1" indent="0">
              <a:buNone/>
            </a:pPr>
            <a:r>
              <a:rPr lang="en-US"/>
              <a:t>- Clifford W. Beers, </a:t>
            </a:r>
            <a:r>
              <a:rPr lang="en-US" i="1"/>
              <a:t>A Mind that Found Itself</a:t>
            </a:r>
            <a:endParaRPr lang="en-US" dirty="0"/>
          </a:p>
        </p:txBody>
      </p:sp>
      <p:pic>
        <p:nvPicPr>
          <p:cNvPr id="5" name="Picture 4" descr="A person wearing a suit and tie&#10;&#10;Description generated with very high confidence">
            <a:extLst>
              <a:ext uri="{FF2B5EF4-FFF2-40B4-BE49-F238E27FC236}">
                <a16:creationId xmlns:a16="http://schemas.microsoft.com/office/drawing/2014/main" id="{34203B90-A203-43A7-8C7F-BF235180DFBA}"/>
              </a:ext>
            </a:extLst>
          </p:cNvPr>
          <p:cNvPicPr>
            <a:picLocks noChangeAspect="1"/>
          </p:cNvPicPr>
          <p:nvPr/>
        </p:nvPicPr>
        <p:blipFill rotWithShape="1">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b="12085"/>
          <a:stretch/>
        </p:blipFill>
        <p:spPr>
          <a:xfrm>
            <a:off x="6096000" y="10"/>
            <a:ext cx="6092823" cy="6856310"/>
          </a:xfrm>
          <a:prstGeom prst="rect">
            <a:avLst/>
          </a:prstGeom>
          <a:ln>
            <a:noFill/>
          </a:ln>
          <a:effectLst/>
        </p:spPr>
      </p:pic>
      <p:sp>
        <p:nvSpPr>
          <p:cNvPr id="14" name="Rectangle 13">
            <a:extLst>
              <a:ext uri="{FF2B5EF4-FFF2-40B4-BE49-F238E27FC236}">
                <a16:creationId xmlns:a16="http://schemas.microsoft.com/office/drawing/2014/main" id="{13BC1C09-8FD1-4619-B317-E9EED5E55D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6499753"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ED93E98C-3E92-4375-90DC-053004FFEC34}"/>
              </a:ext>
            </a:extLst>
          </p:cNvPr>
          <p:cNvSpPr>
            <a:spLocks noGrp="1"/>
          </p:cNvSpPr>
          <p:nvPr>
            <p:ph type="title"/>
          </p:nvPr>
        </p:nvSpPr>
        <p:spPr>
          <a:xfrm>
            <a:off x="680321" y="753228"/>
            <a:ext cx="5041629" cy="1080938"/>
          </a:xfrm>
        </p:spPr>
        <p:txBody>
          <a:bodyPr>
            <a:normAutofit/>
          </a:bodyPr>
          <a:lstStyle/>
          <a:p>
            <a:r>
              <a:rPr lang="en-US" sz="2500"/>
              <a:t>Founder of the National Committee for Mental Hygiene</a:t>
            </a:r>
          </a:p>
        </p:txBody>
      </p:sp>
      <p:pic>
        <p:nvPicPr>
          <p:cNvPr id="16" name="Picture 15">
            <a:extLst>
              <a:ext uri="{FF2B5EF4-FFF2-40B4-BE49-F238E27FC236}">
                <a16:creationId xmlns:a16="http://schemas.microsoft.com/office/drawing/2014/main" id="{D3143E80-C928-46DB-9299-0BD06348A92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6">
            <a:extLst>
              <a:ext uri="{28A0092B-C50C-407E-A947-70E740481C1C}">
                <a14:useLocalDpi xmlns:a14="http://schemas.microsoft.com/office/drawing/2010/main" val="0"/>
              </a:ext>
            </a:extLst>
          </a:blip>
          <a:stretch>
            <a:fillRect/>
          </a:stretch>
        </p:blipFill>
        <p:spPr>
          <a:xfrm>
            <a:off x="2" y="1970240"/>
            <a:ext cx="6492240" cy="261714"/>
          </a:xfrm>
          <a:prstGeom prst="rect">
            <a:avLst/>
          </a:prstGeom>
        </p:spPr>
      </p:pic>
    </p:spTree>
    <p:extLst>
      <p:ext uri="{BB962C8B-B14F-4D97-AF65-F5344CB8AC3E}">
        <p14:creationId xmlns:p14="http://schemas.microsoft.com/office/powerpoint/2010/main" val="2027741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01073-534D-4DF2-9682-9A6141FD2248}"/>
              </a:ext>
            </a:extLst>
          </p:cNvPr>
          <p:cNvSpPr>
            <a:spLocks noGrp="1"/>
          </p:cNvSpPr>
          <p:nvPr>
            <p:ph type="title"/>
          </p:nvPr>
        </p:nvSpPr>
        <p:spPr/>
        <p:txBody>
          <a:bodyPr/>
          <a:lstStyle/>
          <a:p>
            <a:r>
              <a:rPr lang="en-US" dirty="0"/>
              <a:t>Seclusion and Restraint in Psychiatry</a:t>
            </a:r>
          </a:p>
        </p:txBody>
      </p:sp>
      <p:sp>
        <p:nvSpPr>
          <p:cNvPr id="3" name="Content Placeholder 2">
            <a:extLst>
              <a:ext uri="{FF2B5EF4-FFF2-40B4-BE49-F238E27FC236}">
                <a16:creationId xmlns:a16="http://schemas.microsoft.com/office/drawing/2014/main" id="{EF0A1773-D49D-4805-BEC4-44EB2E7312B3}"/>
              </a:ext>
            </a:extLst>
          </p:cNvPr>
          <p:cNvSpPr>
            <a:spLocks noGrp="1"/>
          </p:cNvSpPr>
          <p:nvPr>
            <p:ph idx="1"/>
          </p:nvPr>
        </p:nvSpPr>
        <p:spPr/>
        <p:txBody>
          <a:bodyPr/>
          <a:lstStyle/>
          <a:p>
            <a:r>
              <a:rPr lang="en-US" dirty="0"/>
              <a:t>Often used even without signs of potential violence</a:t>
            </a:r>
          </a:p>
          <a:p>
            <a:r>
              <a:rPr lang="en-US" dirty="0"/>
              <a:t>Used to control agitation or disorientation; used to control challenging behavior </a:t>
            </a:r>
          </a:p>
          <a:p>
            <a:pPr lvl="1"/>
            <a:r>
              <a:rPr lang="en-US" dirty="0"/>
              <a:t>Against theoretical and legal ground already established</a:t>
            </a:r>
          </a:p>
          <a:p>
            <a:r>
              <a:rPr lang="en-US" dirty="0"/>
              <a:t>Lack of evidence supporting use</a:t>
            </a:r>
          </a:p>
          <a:p>
            <a:pPr lvl="1"/>
            <a:r>
              <a:rPr lang="en-US" dirty="0"/>
              <a:t>Does not alleviate mental illness or reduce aggressive behavior </a:t>
            </a:r>
          </a:p>
          <a:p>
            <a:pPr marL="457200" lvl="1" indent="0">
              <a:buNone/>
            </a:pPr>
            <a:endParaRPr lang="en-US" dirty="0"/>
          </a:p>
        </p:txBody>
      </p:sp>
    </p:spTree>
    <p:extLst>
      <p:ext uri="{BB962C8B-B14F-4D97-AF65-F5344CB8AC3E}">
        <p14:creationId xmlns:p14="http://schemas.microsoft.com/office/powerpoint/2010/main" val="1478787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E8EFA-0136-464E-8252-816175126FE2}"/>
              </a:ext>
            </a:extLst>
          </p:cNvPr>
          <p:cNvSpPr>
            <a:spLocks noGrp="1"/>
          </p:cNvSpPr>
          <p:nvPr>
            <p:ph type="title"/>
          </p:nvPr>
        </p:nvSpPr>
        <p:spPr/>
        <p:txBody>
          <a:bodyPr/>
          <a:lstStyle/>
          <a:p>
            <a:r>
              <a:rPr lang="en-US" dirty="0" err="1"/>
              <a:t>Kontio</a:t>
            </a:r>
            <a:r>
              <a:rPr lang="en-US" dirty="0"/>
              <a:t> et al. (2012)</a:t>
            </a:r>
          </a:p>
        </p:txBody>
      </p:sp>
      <p:sp>
        <p:nvSpPr>
          <p:cNvPr id="3" name="Content Placeholder 2">
            <a:extLst>
              <a:ext uri="{FF2B5EF4-FFF2-40B4-BE49-F238E27FC236}">
                <a16:creationId xmlns:a16="http://schemas.microsoft.com/office/drawing/2014/main" id="{F8AA6C24-ABA4-46ED-960D-7E9FE9B646F0}"/>
              </a:ext>
            </a:extLst>
          </p:cNvPr>
          <p:cNvSpPr>
            <a:spLocks noGrp="1"/>
          </p:cNvSpPr>
          <p:nvPr>
            <p:ph idx="1"/>
          </p:nvPr>
        </p:nvSpPr>
        <p:spPr/>
        <p:txBody>
          <a:bodyPr>
            <a:normAutofit lnSpcReduction="10000"/>
          </a:bodyPr>
          <a:lstStyle/>
          <a:p>
            <a:r>
              <a:rPr lang="en-US" dirty="0"/>
              <a:t>Found patient experiences of seclusion and restraint to be mostly negative</a:t>
            </a:r>
          </a:p>
          <a:p>
            <a:pPr lvl="1"/>
            <a:r>
              <a:rPr lang="en-US" dirty="0"/>
              <a:t>Feelings of anger, helplessness, powerlessness, confusion, loneliness, desolation, humiliation</a:t>
            </a:r>
          </a:p>
          <a:p>
            <a:pPr lvl="1"/>
            <a:r>
              <a:rPr lang="en-US" dirty="0"/>
              <a:t>Many patient do not know the reason why they are placed in seclusion or restraints</a:t>
            </a:r>
          </a:p>
          <a:p>
            <a:r>
              <a:rPr lang="en-US" dirty="0"/>
              <a:t>Patient suggestions to improve seclusion/restraint: </a:t>
            </a:r>
          </a:p>
          <a:p>
            <a:pPr lvl="1"/>
            <a:r>
              <a:rPr lang="en-US" dirty="0"/>
              <a:t>Use of toilet/hygiene needs </a:t>
            </a:r>
          </a:p>
          <a:p>
            <a:pPr lvl="1"/>
            <a:r>
              <a:rPr lang="en-US" dirty="0"/>
              <a:t>More comfortable furnishings</a:t>
            </a:r>
          </a:p>
          <a:p>
            <a:pPr lvl="1"/>
            <a:r>
              <a:rPr lang="en-US" dirty="0"/>
              <a:t>Smoking provisions</a:t>
            </a:r>
          </a:p>
          <a:p>
            <a:pPr lvl="1"/>
            <a:r>
              <a:rPr lang="en-US" dirty="0"/>
              <a:t>Ordinary clothing</a:t>
            </a:r>
          </a:p>
        </p:txBody>
      </p:sp>
    </p:spTree>
    <p:extLst>
      <p:ext uri="{BB962C8B-B14F-4D97-AF65-F5344CB8AC3E}">
        <p14:creationId xmlns:p14="http://schemas.microsoft.com/office/powerpoint/2010/main" val="2910532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9955A-0EFA-4B4F-A8CC-141F8C567673}"/>
              </a:ext>
            </a:extLst>
          </p:cNvPr>
          <p:cNvSpPr>
            <a:spLocks noGrp="1"/>
          </p:cNvSpPr>
          <p:nvPr>
            <p:ph type="title"/>
          </p:nvPr>
        </p:nvSpPr>
        <p:spPr/>
        <p:txBody>
          <a:bodyPr/>
          <a:lstStyle/>
          <a:p>
            <a:r>
              <a:rPr lang="en-US" dirty="0"/>
              <a:t>Alternatives</a:t>
            </a:r>
          </a:p>
        </p:txBody>
      </p:sp>
      <p:sp>
        <p:nvSpPr>
          <p:cNvPr id="3" name="Content Placeholder 2">
            <a:extLst>
              <a:ext uri="{FF2B5EF4-FFF2-40B4-BE49-F238E27FC236}">
                <a16:creationId xmlns:a16="http://schemas.microsoft.com/office/drawing/2014/main" id="{90D6267E-CCEE-484A-A28F-B1C230D43209}"/>
              </a:ext>
            </a:extLst>
          </p:cNvPr>
          <p:cNvSpPr>
            <a:spLocks noGrp="1"/>
          </p:cNvSpPr>
          <p:nvPr>
            <p:ph idx="1"/>
          </p:nvPr>
        </p:nvSpPr>
        <p:spPr/>
        <p:txBody>
          <a:bodyPr/>
          <a:lstStyle/>
          <a:p>
            <a:r>
              <a:rPr lang="en-US" dirty="0"/>
              <a:t>De-escalation</a:t>
            </a:r>
          </a:p>
          <a:p>
            <a:r>
              <a:rPr lang="en-US" dirty="0" err="1"/>
              <a:t>Safewards</a:t>
            </a:r>
            <a:r>
              <a:rPr lang="en-US" dirty="0"/>
              <a:t> model </a:t>
            </a:r>
          </a:p>
          <a:p>
            <a:r>
              <a:rPr lang="en-US" dirty="0"/>
              <a:t>Sensory approaches</a:t>
            </a:r>
          </a:p>
          <a:p>
            <a:endParaRPr lang="en-US" dirty="0"/>
          </a:p>
        </p:txBody>
      </p:sp>
    </p:spTree>
    <p:extLst>
      <p:ext uri="{BB962C8B-B14F-4D97-AF65-F5344CB8AC3E}">
        <p14:creationId xmlns:p14="http://schemas.microsoft.com/office/powerpoint/2010/main" val="717939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9F5B8-479C-4420-9DA8-6B8CC974536D}"/>
              </a:ext>
            </a:extLst>
          </p:cNvPr>
          <p:cNvSpPr>
            <a:spLocks noGrp="1"/>
          </p:cNvSpPr>
          <p:nvPr>
            <p:ph type="title"/>
          </p:nvPr>
        </p:nvSpPr>
        <p:spPr>
          <a:xfrm>
            <a:off x="680321" y="753228"/>
            <a:ext cx="9613861" cy="1080938"/>
          </a:xfrm>
        </p:spPr>
        <p:txBody>
          <a:bodyPr>
            <a:normAutofit/>
          </a:bodyPr>
          <a:lstStyle/>
          <a:p>
            <a:r>
              <a:rPr lang="en-US"/>
              <a:t>De-escalation</a:t>
            </a:r>
            <a:endParaRPr lang="en-US" dirty="0"/>
          </a:p>
        </p:txBody>
      </p:sp>
      <p:sp>
        <p:nvSpPr>
          <p:cNvPr id="36" name="Content Placeholder 2">
            <a:extLst>
              <a:ext uri="{FF2B5EF4-FFF2-40B4-BE49-F238E27FC236}">
                <a16:creationId xmlns:a16="http://schemas.microsoft.com/office/drawing/2014/main" id="{1D091AE9-7C27-4870-9E38-C141016AEC8D}"/>
              </a:ext>
            </a:extLst>
          </p:cNvPr>
          <p:cNvSpPr>
            <a:spLocks noGrp="1"/>
          </p:cNvSpPr>
          <p:nvPr>
            <p:ph idx="1"/>
          </p:nvPr>
        </p:nvSpPr>
        <p:spPr>
          <a:xfrm>
            <a:off x="3777672" y="2336873"/>
            <a:ext cx="6516509" cy="3599316"/>
          </a:xfrm>
        </p:spPr>
        <p:txBody>
          <a:bodyPr>
            <a:normAutofit/>
          </a:bodyPr>
          <a:lstStyle/>
          <a:p>
            <a:r>
              <a:rPr lang="en-US" dirty="0"/>
              <a:t>Techniques used to help patients manage emotions and quell violent tendencies </a:t>
            </a:r>
          </a:p>
          <a:p>
            <a:r>
              <a:rPr lang="en-US" dirty="0"/>
              <a:t>Recognize the warning signs: agitation, anger, aggression </a:t>
            </a:r>
          </a:p>
          <a:p>
            <a:r>
              <a:rPr lang="en-US" dirty="0"/>
              <a:t>Interact with patient; Offer choices in difficult situations </a:t>
            </a:r>
          </a:p>
          <a:p>
            <a:r>
              <a:rPr lang="en-US" dirty="0"/>
              <a:t>Goal: redirect patient to a calmer state</a:t>
            </a:r>
          </a:p>
        </p:txBody>
      </p:sp>
      <p:pic>
        <p:nvPicPr>
          <p:cNvPr id="9" name="Picture 8">
            <a:extLst>
              <a:ext uri="{FF2B5EF4-FFF2-40B4-BE49-F238E27FC236}">
                <a16:creationId xmlns:a16="http://schemas.microsoft.com/office/drawing/2014/main" id="{C302E52F-1F46-46AE-A1D1-381CB05AAC00}"/>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12485" y="2238788"/>
            <a:ext cx="3795485" cy="3795485"/>
          </a:xfrm>
          <a:prstGeom prst="rect">
            <a:avLst/>
          </a:prstGeom>
        </p:spPr>
      </p:pic>
      <p:sp>
        <p:nvSpPr>
          <p:cNvPr id="10" name="TextBox 9">
            <a:extLst>
              <a:ext uri="{FF2B5EF4-FFF2-40B4-BE49-F238E27FC236}">
                <a16:creationId xmlns:a16="http://schemas.microsoft.com/office/drawing/2014/main" id="{E2016916-AC25-426A-BB85-7164933F5ED6}"/>
              </a:ext>
            </a:extLst>
          </p:cNvPr>
          <p:cNvSpPr txBox="1"/>
          <p:nvPr/>
        </p:nvSpPr>
        <p:spPr>
          <a:xfrm>
            <a:off x="5959540" y="6967434"/>
            <a:ext cx="3565459" cy="230832"/>
          </a:xfrm>
          <a:prstGeom prst="rect">
            <a:avLst/>
          </a:prstGeom>
          <a:noFill/>
        </p:spPr>
        <p:txBody>
          <a:bodyPr wrap="square" rtlCol="0">
            <a:spAutoFit/>
          </a:bodyPr>
          <a:lstStyle/>
          <a:p>
            <a:r>
              <a:rPr lang="en-US" sz="900">
                <a:hlinkClick r:id="rId4" tooltip="https://commons.wikimedia.org/wiki/File:Gnome-face-angry.svg"/>
              </a:rPr>
              <a:t>This Photo</a:t>
            </a:r>
            <a:r>
              <a:rPr lang="en-US" sz="900"/>
              <a:t> by Unknown Author is licensed under </a:t>
            </a:r>
            <a:r>
              <a:rPr lang="en-US" sz="900">
                <a:hlinkClick r:id="rId5" tooltip="https://creativecommons.org/licenses/by-sa/3.0/"/>
              </a:rPr>
              <a:t>CC BY-SA</a:t>
            </a:r>
            <a:endParaRPr lang="en-US" sz="900"/>
          </a:p>
        </p:txBody>
      </p:sp>
    </p:spTree>
    <p:extLst>
      <p:ext uri="{BB962C8B-B14F-4D97-AF65-F5344CB8AC3E}">
        <p14:creationId xmlns:p14="http://schemas.microsoft.com/office/powerpoint/2010/main" val="2595015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B2A773CA-28F4-49C2-BFA3-49A5867C7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 name="Picture 32">
            <a:extLst>
              <a:ext uri="{FF2B5EF4-FFF2-40B4-BE49-F238E27FC236}">
                <a16:creationId xmlns:a16="http://schemas.microsoft.com/office/drawing/2014/main" id="{5D7C72BA-4476-4E4B-BC37-9A75FD0C5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5" name="Rectangle 34">
            <a:extLst>
              <a:ext uri="{FF2B5EF4-FFF2-40B4-BE49-F238E27FC236}">
                <a16:creationId xmlns:a16="http://schemas.microsoft.com/office/drawing/2014/main" id="{3009A16D-868B-4145-BBC6-555098537E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7" name="Picture 36">
            <a:extLst>
              <a:ext uri="{FF2B5EF4-FFF2-40B4-BE49-F238E27FC236}">
                <a16:creationId xmlns:a16="http://schemas.microsoft.com/office/drawing/2014/main" id="{3992EB33-38E1-4175-8EE2-9BB8CC159C7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39" name="Rectangle 38">
            <a:extLst>
              <a:ext uri="{FF2B5EF4-FFF2-40B4-BE49-F238E27FC236}">
                <a16:creationId xmlns:a16="http://schemas.microsoft.com/office/drawing/2014/main" id="{2DCAE5CF-5D29-4779-83E1-BDB64E4F3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8DC6D2D-24B1-467A-B564-F874AF10F3CA}"/>
              </a:ext>
            </a:extLst>
          </p:cNvPr>
          <p:cNvSpPr>
            <a:spLocks noGrp="1"/>
          </p:cNvSpPr>
          <p:nvPr>
            <p:ph type="title"/>
          </p:nvPr>
        </p:nvSpPr>
        <p:spPr>
          <a:xfrm>
            <a:off x="680321" y="2063262"/>
            <a:ext cx="3739279" cy="2661052"/>
          </a:xfrm>
        </p:spPr>
        <p:txBody>
          <a:bodyPr>
            <a:normAutofit/>
          </a:bodyPr>
          <a:lstStyle/>
          <a:p>
            <a:pPr algn="r"/>
            <a:r>
              <a:rPr lang="en-US" sz="4400" dirty="0"/>
              <a:t>Bowers’ Model of De-escalation</a:t>
            </a:r>
          </a:p>
        </p:txBody>
      </p:sp>
      <p:graphicFrame>
        <p:nvGraphicFramePr>
          <p:cNvPr id="28" name="Content Placeholder 2">
            <a:extLst>
              <a:ext uri="{FF2B5EF4-FFF2-40B4-BE49-F238E27FC236}">
                <a16:creationId xmlns:a16="http://schemas.microsoft.com/office/drawing/2014/main" id="{6EEEFD5B-200F-4E3C-84FF-8CD151227611}"/>
              </a:ext>
            </a:extLst>
          </p:cNvPr>
          <p:cNvGraphicFramePr>
            <a:graphicFrameLocks noGrp="1"/>
          </p:cNvGraphicFramePr>
          <p:nvPr>
            <p:ph idx="1"/>
            <p:extLst>
              <p:ext uri="{D42A27DB-BD31-4B8C-83A1-F6EECF244321}">
                <p14:modId xmlns:p14="http://schemas.microsoft.com/office/powerpoint/2010/main" val="3602314914"/>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495898103"/>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TotalTime>
  <Words>2294</Words>
  <Application>Microsoft Office PowerPoint</Application>
  <PresentationFormat>Widescreen</PresentationFormat>
  <Paragraphs>156</Paragraphs>
  <Slides>17</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Trebuchet MS</vt:lpstr>
      <vt:lpstr>Berlin</vt:lpstr>
      <vt:lpstr>Alternatives to Seclusion and Restraint </vt:lpstr>
      <vt:lpstr>PowerPoint Presentation</vt:lpstr>
      <vt:lpstr>Seclusion &amp; Restraint</vt:lpstr>
      <vt:lpstr>Founder of the National Committee for Mental Hygiene</vt:lpstr>
      <vt:lpstr>Seclusion and Restraint in Psychiatry</vt:lpstr>
      <vt:lpstr>Kontio et al. (2012)</vt:lpstr>
      <vt:lpstr>Alternatives</vt:lpstr>
      <vt:lpstr>De-escalation</vt:lpstr>
      <vt:lpstr>Bowers’ Model of De-escalation</vt:lpstr>
      <vt:lpstr>PowerPoint Presentation</vt:lpstr>
      <vt:lpstr>Safewards Model: Originating Domains</vt:lpstr>
      <vt:lpstr>Sensory Approaches</vt:lpstr>
      <vt:lpstr>Pennsylvania State Hospital System Makes Changes </vt:lpstr>
      <vt:lpstr>Pennsylvania State Hospital System</vt:lpstr>
      <vt:lpstr>South Carolina Study</vt:lpstr>
      <vt:lpstr>Mental Health America Suggests…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Alternatives to Seclusion and Restraint </dc:title>
  <dc:creator>Chelsea Bokman</dc:creator>
  <cp:lastModifiedBy>Madeline Seigner</cp:lastModifiedBy>
  <cp:revision>13</cp:revision>
  <dcterms:created xsi:type="dcterms:W3CDTF">2018-10-09T01:24:38Z</dcterms:created>
  <dcterms:modified xsi:type="dcterms:W3CDTF">2018-10-13T18:40:42Z</dcterms:modified>
</cp:coreProperties>
</file>